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3235F-D821-444D-B2FE-814A98DEF5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3513B3-2929-4723-A4A6-E692B38B81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21D473-1EEC-4D3A-8F2A-D96C02176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9A67F1-BDA2-403B-9C27-873FF9A74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DB5F54-2728-4FD8-803D-7C27FD200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702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938341-00C9-4A2E-918F-0E0821088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DCCAD8-C176-48ED-B6D5-0C3825E566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AB7A5D-76C6-42EA-A6BC-3243EAD58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230064-707C-4DB1-BB8B-5BC2C6600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415E1A-1CE6-466E-A59E-96EF45E1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26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FF54CDE-6EAB-4E0F-AD4C-CB0E5256D9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158DB76-2100-4C2F-8BEE-ED72805704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F57F00-7754-4ED4-B5A3-462155FBF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FF35B6-BF05-4FA8-AF16-98AE1F382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618492-4A90-4537-805F-10CE35A0D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18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C81059-9156-4298-88CB-95426F884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3CDB91-FBD4-40BD-89F4-F50F7184C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DE0F15-43F1-45A9-9131-F04E6C7AE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EEB988-450D-4970-B990-634E14690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2A4942-DC9A-40B1-BDB4-94F6DBB6A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782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425F76-4CFA-470F-9310-7325DDC92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8831B8-02F5-49CA-B88D-087076591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7A64E5-085A-4E1A-8A1A-DF0BB27E1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44F8C5-96C3-4548-BD90-D92FCE771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1E04E8-D65C-4727-83FC-B4E382900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3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0B9175-3F4A-416D-BE34-469AAF6CC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95543E-F244-4A81-B7F9-6B1B64D35F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6E9FCF3-EC21-407F-8A36-A88B74484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77B98A-07E0-4E7E-93E1-30DDCA658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30A2DC2-3DCD-40CF-BF3F-6FFB6490E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DD24A1-0C28-4449-B8F1-D21B33CA0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67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C4B91D-F76E-4D54-8807-46BE257F4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1D3CFB-0D1A-46AA-9E24-F4A52FA70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8AB2EF1-2E5E-4490-9C8C-21C724A48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E8EFDBD-95C3-4291-BC11-F26EE111CE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C16776A-90A7-40F5-8E65-2A21A893CE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18E711D-7835-477B-98FE-2113156E3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855166-A1E1-46B5-8D10-6432EE094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41E73DB-8200-4FEC-8037-1629FFA5D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8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A4B7AD-F868-4294-B432-50DA98345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831FD01-3038-4AC2-BA82-195ED9867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3200FD-83AE-4AE8-81F0-5D9A79D62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4EEFB50-C002-4BCF-9D2B-C605E5732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4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B529950-7604-41DD-8ED8-58EFA8AE8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2C23BCB-3FB3-49B3-978D-FC27707E2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EA79337-8891-4451-ABEF-B9F73C456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75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0837C5-6319-46F0-9E23-FE83AD290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A8EDA4-CF11-42AB-980B-5176D72D8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363C677-7494-4385-A1A5-146E2D35C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342825-AD31-4DDC-8C23-2431D6D2B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5972DF-1988-468B-A3F2-226617E5C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414696-E655-4E48-B36E-9C6E1A6A9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56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5F8DED-3158-470E-84D0-7977E6254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9F60F2B-F7B7-43BD-964B-9AB0E1EEEB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A3CCBF-674A-4B34-BEF3-8FB9AAB519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A0AC99-0303-4D4B-8C2B-FD4D433C1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7D9C40A-9175-4F8D-B70B-F709017AE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245618-9242-46DA-9144-DDBF0ABB9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2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FDEEF9-A89C-42ED-902F-DE0C70BB1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B90768-7974-47F3-899C-C61144EFF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379D43-D3EA-4C87-A4BB-0666730529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5BB44-3E4E-4C63-A4C9-F4BA009C4CCE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6DD183-A56D-4D97-9274-53117576C1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38614F-F118-4A39-8ED3-F450E5AC4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B2735-4590-4949-BBB8-19DDD67D0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1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8E11F2-FDA0-47C9-B162-78DAFDBF9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398"/>
            <a:ext cx="12350044" cy="6946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1A3272-4250-4155-B644-BA02421E8EA5}"/>
              </a:ext>
            </a:extLst>
          </p:cNvPr>
          <p:cNvSpPr txBox="1"/>
          <p:nvPr/>
        </p:nvSpPr>
        <p:spPr>
          <a:xfrm>
            <a:off x="393700" y="485770"/>
            <a:ext cx="117060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rPr>
              <a:t>Финансирование совместно с федеральным ФРП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CB9043E-E1F6-4628-9377-CD40963A2A04}"/>
              </a:ext>
            </a:extLst>
          </p:cNvPr>
          <p:cNvSpPr/>
          <p:nvPr/>
        </p:nvSpPr>
        <p:spPr>
          <a:xfrm>
            <a:off x="3048000" y="2359052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320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07920CA-62EA-4036-84C9-17DF495FE886}"/>
              </a:ext>
            </a:extLst>
          </p:cNvPr>
          <p:cNvSpPr/>
          <p:nvPr/>
        </p:nvSpPr>
        <p:spPr>
          <a:xfrm>
            <a:off x="436719" y="1910688"/>
            <a:ext cx="10112995" cy="71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u="sng" dirty="0">
                <a:solidFill>
                  <a:schemeClr val="bg1"/>
                </a:solidFill>
                <a:latin typeface="Impact" panose="020B0806030902050204" pitchFamily="34" charset="0"/>
              </a:rPr>
              <a:t>«Проекты развития»</a:t>
            </a:r>
            <a:r>
              <a:rPr lang="ru-RU" sz="4000" dirty="0">
                <a:solidFill>
                  <a:schemeClr val="bg1"/>
                </a:solidFill>
                <a:latin typeface="Impact" panose="020B0806030902050204" pitchFamily="34" charset="0"/>
              </a:rPr>
              <a:t> </a:t>
            </a:r>
            <a:endParaRPr lang="ru-RU" sz="4000" dirty="0">
              <a:solidFill>
                <a:schemeClr val="bg1"/>
              </a:solidFill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D0D9952-C615-4759-903E-1E67289A30C7}"/>
              </a:ext>
            </a:extLst>
          </p:cNvPr>
          <p:cNvSpPr/>
          <p:nvPr/>
        </p:nvSpPr>
        <p:spPr>
          <a:xfrm>
            <a:off x="6482687" y="1632731"/>
            <a:ext cx="7315211" cy="955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                                                                                       </a:t>
            </a:r>
            <a:r>
              <a:rPr lang="ru-RU" sz="3600" u="sng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«Комплектующие изделия»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7BEAC63-2D31-48B8-AFF6-1F00EE185CAC}"/>
              </a:ext>
            </a:extLst>
          </p:cNvPr>
          <p:cNvSpPr/>
          <p:nvPr/>
        </p:nvSpPr>
        <p:spPr>
          <a:xfrm>
            <a:off x="1692325" y="3620196"/>
            <a:ext cx="9921922" cy="2407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Сумма займа: 20-100 млн </a:t>
            </a:r>
            <a:r>
              <a:rPr lang="ru-RU" sz="44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₽</a:t>
            </a:r>
            <a:endParaRPr lang="ru-RU" sz="4400" dirty="0">
              <a:solidFill>
                <a:schemeClr val="bg1"/>
              </a:solidFill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Процентная ставка: от 1 до 5 % годовых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Срок займа: До 60 месяцев </a:t>
            </a:r>
          </a:p>
        </p:txBody>
      </p:sp>
    </p:spTree>
    <p:extLst>
      <p:ext uri="{BB962C8B-B14F-4D97-AF65-F5344CB8AC3E}">
        <p14:creationId xmlns:p14="http://schemas.microsoft.com/office/powerpoint/2010/main" val="3163345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8E11F2-FDA0-47C9-B162-78DAFDBF9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279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1A3272-4250-4155-B644-BA02421E8EA5}"/>
              </a:ext>
            </a:extLst>
          </p:cNvPr>
          <p:cNvSpPr txBox="1"/>
          <p:nvPr/>
        </p:nvSpPr>
        <p:spPr>
          <a:xfrm>
            <a:off x="482600" y="528615"/>
            <a:ext cx="1116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rPr>
              <a:t>Региональные займы Фонда развития промышленности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41AF748-B634-45E3-86BC-F16AE8B1BBCC}"/>
              </a:ext>
            </a:extLst>
          </p:cNvPr>
          <p:cNvSpPr/>
          <p:nvPr/>
        </p:nvSpPr>
        <p:spPr>
          <a:xfrm>
            <a:off x="76200" y="1657447"/>
            <a:ext cx="5892800" cy="86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u="sng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300" u="sng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производительности труда</a:t>
            </a:r>
            <a:r>
              <a:rPr lang="ru-RU" sz="2400" u="sng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0661D71-37E6-4235-8CF7-6C50937B8949}"/>
              </a:ext>
            </a:extLst>
          </p:cNvPr>
          <p:cNvSpPr/>
          <p:nvPr/>
        </p:nvSpPr>
        <p:spPr>
          <a:xfrm>
            <a:off x="6819900" y="1666424"/>
            <a:ext cx="5453620" cy="452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u="sng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«Цифровизация промышленности»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F57C0B9-DEB7-4AA5-A264-883BF7338CD0}"/>
              </a:ext>
            </a:extLst>
          </p:cNvPr>
          <p:cNvSpPr/>
          <p:nvPr/>
        </p:nvSpPr>
        <p:spPr>
          <a:xfrm>
            <a:off x="4363421" y="2403024"/>
            <a:ext cx="3119765" cy="452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u="sng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«Региональный заём»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1D2AB67-F59A-4AD9-BEF0-A51C1F2882AC}"/>
              </a:ext>
            </a:extLst>
          </p:cNvPr>
          <p:cNvSpPr/>
          <p:nvPr/>
        </p:nvSpPr>
        <p:spPr>
          <a:xfrm>
            <a:off x="342900" y="3782069"/>
            <a:ext cx="11087100" cy="2407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Сумма займа:  3,5 - 50 млн </a:t>
            </a:r>
            <a:r>
              <a:rPr lang="ru-RU" sz="44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₽</a:t>
            </a:r>
            <a:endParaRPr lang="ru-RU" sz="4400" dirty="0">
              <a:solidFill>
                <a:schemeClr val="bg1"/>
              </a:solidFill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Процентная ставка: от 1 до 5 % годовых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Срок займа: от 3 до 5 лет</a:t>
            </a:r>
          </a:p>
        </p:txBody>
      </p:sp>
    </p:spTree>
    <p:extLst>
      <p:ext uri="{BB962C8B-B14F-4D97-AF65-F5344CB8AC3E}">
        <p14:creationId xmlns:p14="http://schemas.microsoft.com/office/powerpoint/2010/main" val="2114908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8E11F2-FDA0-47C9-B162-78DAFDBF9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279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41AF748-B634-45E3-86BC-F16AE8B1BBCC}"/>
              </a:ext>
            </a:extLst>
          </p:cNvPr>
          <p:cNvSpPr/>
          <p:nvPr/>
        </p:nvSpPr>
        <p:spPr>
          <a:xfrm>
            <a:off x="76200" y="1657447"/>
            <a:ext cx="5892800" cy="362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solidFill>
                <a:schemeClr val="bg1"/>
              </a:solidFill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0661D71-37E6-4235-8CF7-6C50937B8949}"/>
              </a:ext>
            </a:extLst>
          </p:cNvPr>
          <p:cNvSpPr/>
          <p:nvPr/>
        </p:nvSpPr>
        <p:spPr>
          <a:xfrm>
            <a:off x="6819900" y="1666424"/>
            <a:ext cx="5453620" cy="452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u="sng" dirty="0">
              <a:solidFill>
                <a:schemeClr val="bg1"/>
              </a:solidFill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F57C0B9-DEB7-4AA5-A264-883BF7338CD0}"/>
              </a:ext>
            </a:extLst>
          </p:cNvPr>
          <p:cNvSpPr/>
          <p:nvPr/>
        </p:nvSpPr>
        <p:spPr>
          <a:xfrm>
            <a:off x="4363421" y="2403024"/>
            <a:ext cx="184731" cy="452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u="sng" dirty="0">
              <a:solidFill>
                <a:schemeClr val="bg1"/>
              </a:solidFill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1D2AB67-F59A-4AD9-BEF0-A51C1F2882AC}"/>
              </a:ext>
            </a:extLst>
          </p:cNvPr>
          <p:cNvSpPr/>
          <p:nvPr/>
        </p:nvSpPr>
        <p:spPr>
          <a:xfrm>
            <a:off x="1892300" y="3782069"/>
            <a:ext cx="7683500" cy="579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dirty="0">
              <a:solidFill>
                <a:schemeClr val="bg1"/>
              </a:solidFill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2BF7747E-0E09-493B-B902-8742920436C9}"/>
              </a:ext>
            </a:extLst>
          </p:cNvPr>
          <p:cNvSpPr/>
          <p:nvPr/>
        </p:nvSpPr>
        <p:spPr>
          <a:xfrm>
            <a:off x="3220872" y="1194935"/>
            <a:ext cx="5892799" cy="3643083"/>
          </a:xfrm>
          <a:prstGeom prst="ellipse">
            <a:avLst/>
          </a:prstGeom>
          <a:solidFill>
            <a:schemeClr val="tx1"/>
          </a:solidFill>
          <a:ln w="793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Impact" panose="020B0806030902050204" pitchFamily="34" charset="0"/>
              </a:rPr>
              <a:t>Предоставление субсидии на компенсацию процентной ставки по кредитам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CD3B5B3-70AF-4B5E-B32D-219DD2E463E4}"/>
              </a:ext>
            </a:extLst>
          </p:cNvPr>
          <p:cNvSpPr/>
          <p:nvPr/>
        </p:nvSpPr>
        <p:spPr>
          <a:xfrm>
            <a:off x="6878469" y="33991"/>
            <a:ext cx="5094798" cy="109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Ставка рефинансирования ЦБ 7,75%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C0649D7E-FC38-4505-8AD7-422D29578C36}"/>
              </a:ext>
            </a:extLst>
          </p:cNvPr>
          <p:cNvSpPr/>
          <p:nvPr/>
        </p:nvSpPr>
        <p:spPr>
          <a:xfrm>
            <a:off x="95337" y="5001784"/>
            <a:ext cx="4257897" cy="12022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Сумма привлеченного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кредита-от 20 </a:t>
            </a:r>
            <a:r>
              <a:rPr lang="ru-RU" sz="3200" dirty="0" err="1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млн.руб</a:t>
            </a:r>
            <a:r>
              <a:rPr lang="ru-RU" sz="32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48F345D3-30D8-4C6F-9C1B-26040A4D9E64}"/>
              </a:ext>
            </a:extLst>
          </p:cNvPr>
          <p:cNvSpPr/>
          <p:nvPr/>
        </p:nvSpPr>
        <p:spPr>
          <a:xfrm>
            <a:off x="329850" y="47638"/>
            <a:ext cx="5657269" cy="109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Срок кредита-от </a:t>
            </a:r>
            <a:r>
              <a:rPr lang="ru-RU" sz="3200" dirty="0">
                <a:solidFill>
                  <a:schemeClr val="bg1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трех до семи  лет 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042258F7-EB02-436A-8E14-D60F915E035F}"/>
              </a:ext>
            </a:extLst>
          </p:cNvPr>
          <p:cNvSpPr/>
          <p:nvPr/>
        </p:nvSpPr>
        <p:spPr>
          <a:xfrm>
            <a:off x="6878468" y="4936869"/>
            <a:ext cx="5090623" cy="1547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000" dirty="0">
                <a:solidFill>
                  <a:srgbClr val="FFFFFF"/>
                </a:solidFill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кредита-приобретение оборудования, станков, механизмов </a:t>
            </a:r>
            <a:endParaRPr lang="ru-RU" sz="3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0161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112</Words>
  <Application>Microsoft Office PowerPoint</Application>
  <PresentationFormat>Широкоэкранный</PresentationFormat>
  <Paragraphs>20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Impact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HP03</cp:lastModifiedBy>
  <cp:revision>18</cp:revision>
  <dcterms:created xsi:type="dcterms:W3CDTF">2019-05-20T09:34:51Z</dcterms:created>
  <dcterms:modified xsi:type="dcterms:W3CDTF">2019-06-13T06:06:09Z</dcterms:modified>
</cp:coreProperties>
</file>