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3"/>
  </p:notesMasterIdLst>
  <p:sldIdLst>
    <p:sldId id="257" r:id="rId2"/>
    <p:sldId id="264" r:id="rId3"/>
    <p:sldId id="265" r:id="rId4"/>
    <p:sldId id="258" r:id="rId5"/>
    <p:sldId id="266" r:id="rId6"/>
    <p:sldId id="267" r:id="rId7"/>
    <p:sldId id="268" r:id="rId8"/>
    <p:sldId id="269" r:id="rId9"/>
    <p:sldId id="275" r:id="rId10"/>
    <p:sldId id="273" r:id="rId11"/>
    <p:sldId id="274" r:id="rId12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1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62" autoAdjust="0"/>
    <p:restoredTop sz="94660"/>
  </p:normalViewPr>
  <p:slideViewPr>
    <p:cSldViewPr>
      <p:cViewPr varScale="1">
        <p:scale>
          <a:sx n="108" d="100"/>
          <a:sy n="108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7294733720221026E-2"/>
          <c:y val="0.23074536763127446"/>
          <c:w val="0.6462275262467192"/>
          <c:h val="0.5562209645669291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 w="15875" cap="flat" cmpd="sng" algn="ctr">
              <a:solidFill>
                <a:schemeClr val="accent6">
                  <a:shade val="50000"/>
                  <a:shade val="75000"/>
                  <a:satMod val="125000"/>
                  <a:lumMod val="75000"/>
                </a:schemeClr>
              </a:solidFill>
              <a:prstDash val="solid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 w="15875" cap="flat" cmpd="sng" algn="ctr">
                <a:solidFill>
                  <a:schemeClr val="accent3">
                    <a:shade val="50000"/>
                    <a:shade val="75000"/>
                    <a:satMod val="125000"/>
                    <a:lumMod val="75000"/>
                  </a:schemeClr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30-44B0-9648-503177541345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95000"/>
                    </a:schemeClr>
                  </a:gs>
                  <a:gs pos="100000">
                    <a:schemeClr val="accent1">
                      <a:shade val="82000"/>
                      <a:satMod val="125000"/>
                      <a:lumMod val="7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reflection blurRad="38100" stA="26000" endPos="23000" dist="25400" dir="5400000" sy="-100000" rotWithShape="0"/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contourW="14605" prstMaterial="plastic">
                <a:bevelT w="50800"/>
                <a:contourClr>
                  <a:schemeClr val="accent1">
                    <a:shade val="30000"/>
                    <a:satMod val="12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730-44B0-9648-503177541345}"/>
              </c:ext>
            </c:extLst>
          </c:dPt>
          <c:dLbls>
            <c:dLbl>
              <c:idx val="0"/>
              <c:layout>
                <c:manualLayout>
                  <c:x val="-9.5807141457848868E-2"/>
                  <c:y val="-0.21958819444444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30-44B0-9648-503177541345}"/>
                </c:ext>
              </c:extLst>
            </c:dLbl>
            <c:dLbl>
              <c:idx val="1"/>
              <c:layout>
                <c:manualLayout>
                  <c:x val="0.12056134288194373"/>
                  <c:y val="-0.238591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30-44B0-9648-503177541345}"/>
                </c:ext>
              </c:extLst>
            </c:dLbl>
            <c:dLbl>
              <c:idx val="2"/>
              <c:layout>
                <c:manualLayout>
                  <c:x val="7.4909815795534934E-2"/>
                  <c:y val="-7.6093981481481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30-44B0-9648-5031775413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</c:v>
                </c:pt>
                <c:pt idx="1">
                  <c:v>Расход</c:v>
                </c:pt>
                <c:pt idx="2">
                  <c:v>Профицит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623739.4</c:v>
                </c:pt>
                <c:pt idx="1">
                  <c:v>611792.5</c:v>
                </c:pt>
                <c:pt idx="2">
                  <c:v>11946.9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730-44B0-9648-50317754134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</c:v>
                </c:pt>
                <c:pt idx="1">
                  <c:v>Расход</c:v>
                </c:pt>
                <c:pt idx="2">
                  <c:v>Профицит</c:v>
                </c:pt>
              </c:strCache>
            </c:strRef>
          </c:cat>
          <c:val>
            <c:numRef>
              <c:f>Лист1!$C$2:$C$5</c:f>
            </c:numRef>
          </c:val>
          <c:extLst>
            <c:ext xmlns:c16="http://schemas.microsoft.com/office/drawing/2014/chart" uri="{C3380CC4-5D6E-409C-BE32-E72D297353CC}">
              <c16:uniqueId val="{00000006-1730-44B0-9648-50317754134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</c:v>
                </c:pt>
                <c:pt idx="1">
                  <c:v>Расход</c:v>
                </c:pt>
                <c:pt idx="2">
                  <c:v>Профицит</c:v>
                </c:pt>
              </c:strCache>
            </c:strRef>
          </c:cat>
          <c:val>
            <c:numRef>
              <c:f>Лист1!$D$2:$D$5</c:f>
            </c:numRef>
          </c:val>
          <c:extLst>
            <c:ext xmlns:c16="http://schemas.microsoft.com/office/drawing/2014/chart" uri="{C3380CC4-5D6E-409C-BE32-E72D297353CC}">
              <c16:uniqueId val="{00000007-1730-44B0-9648-5031775413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0"/>
        <c:gapDepth val="130"/>
        <c:shape val="cylinder"/>
        <c:axId val="249180160"/>
        <c:axId val="249181696"/>
        <c:axId val="0"/>
      </c:bar3DChart>
      <c:catAx>
        <c:axId val="249180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49181696"/>
        <c:crosses val="autoZero"/>
        <c:auto val="1"/>
        <c:lblAlgn val="ctr"/>
        <c:lblOffset val="100"/>
        <c:noMultiLvlLbl val="0"/>
      </c:catAx>
      <c:valAx>
        <c:axId val="24918169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49180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rgbClr val="FF0000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974129858587146E-2"/>
          <c:y val="1.6379380716618961E-2"/>
          <c:w val="0.72526797704738455"/>
          <c:h val="0.641413616352352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2020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7273601902194144E-2"/>
                  <c:y val="-2.6722620045584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5E-44EF-80B4-3DCF2AD05BD9}"/>
                </c:ext>
              </c:extLst>
            </c:dLbl>
            <c:dLbl>
              <c:idx val="1"/>
              <c:layout>
                <c:manualLayout>
                  <c:x val="1.0829693386894634E-2"/>
                  <c:y val="-3.1844461696474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5E-44EF-80B4-3DCF2AD05B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платежи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160266</c:v>
                </c:pt>
                <c:pt idx="1">
                  <c:v>14847.6</c:v>
                </c:pt>
                <c:pt idx="2">
                  <c:v>451703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5E-44EF-80B4-3DCF2AD05BD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2020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366085326143598E-2"/>
                  <c:y val="2.672262004558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C5E-44EF-80B4-3DCF2AD05BD9}"/>
                </c:ext>
              </c:extLst>
            </c:dLbl>
            <c:dLbl>
              <c:idx val="1"/>
              <c:layout>
                <c:manualLayout>
                  <c:x val="5.2133620689655172E-2"/>
                  <c:y val="2.649976131119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5E-44EF-80B4-3DCF2AD05BD9}"/>
                </c:ext>
              </c:extLst>
            </c:dLbl>
            <c:dLbl>
              <c:idx val="2"/>
              <c:layout>
                <c:manualLayout>
                  <c:x val="9.8184966847898916E-2"/>
                  <c:y val="4.8100716082051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C5E-44EF-80B4-3DCF2AD05B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платежи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153274</c:v>
                </c:pt>
                <c:pt idx="1">
                  <c:v>23279.9</c:v>
                </c:pt>
                <c:pt idx="2">
                  <c:v>447185.5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5E-44EF-80B4-3DCF2AD05BD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платежи</c:v>
                </c:pt>
              </c:strCache>
            </c:strRef>
          </c:cat>
          <c:val>
            <c:numRef>
              <c:f>Лист1!$D$2:$D$4</c:f>
            </c:numRef>
          </c:val>
          <c:extLst>
            <c:ext xmlns:c16="http://schemas.microsoft.com/office/drawing/2014/chart" uri="{C3380CC4-5D6E-409C-BE32-E72D297353CC}">
              <c16:uniqueId val="{00000007-2C5E-44EF-80B4-3DCF2AD05B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933120"/>
        <c:axId val="130934656"/>
        <c:axId val="0"/>
      </c:bar3DChart>
      <c:catAx>
        <c:axId val="13093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0934656"/>
        <c:crosses val="autoZero"/>
        <c:auto val="1"/>
        <c:lblAlgn val="ctr"/>
        <c:lblOffset val="100"/>
        <c:noMultiLvlLbl val="0"/>
      </c:catAx>
      <c:valAx>
        <c:axId val="130934656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extTo"/>
        <c:crossAx val="130933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675454050079087"/>
          <c:y val="0.41097299883503008"/>
          <c:w val="0.19324545949920907"/>
          <c:h val="0.10752742659674881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spPr>
    <a:ln cmpd="sng"/>
    <a:effectLst>
      <a:outerShdw blurRad="50800" dist="50800" dir="6120000" algn="ctr" rotWithShape="0">
        <a:srgbClr val="000000">
          <a:alpha val="82000"/>
        </a:srgbClr>
      </a:out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0" dirty="0">
                <a:latin typeface="Times New Roman" pitchFamily="18" charset="0"/>
                <a:cs typeface="Times New Roman" pitchFamily="18" charset="0"/>
              </a:rPr>
              <a:t>Объем и структура  налоговых доходов, поступивших в бюджет 2020г.</a:t>
            </a:r>
            <a:r>
              <a:rPr lang="en-US" sz="18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0" dirty="0" err="1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en-US" sz="1800" b="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b="0" dirty="0">
                <a:latin typeface="Times New Roman" pitchFamily="18" charset="0"/>
                <a:cs typeface="Times New Roman" pitchFamily="18" charset="0"/>
              </a:rPr>
              <a:t> руб.)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695500293140512"/>
          <c:y val="2.229956569321161E-2"/>
        </c:manualLayout>
      </c:layout>
      <c:overlay val="0"/>
    </c:title>
    <c:autoTitleDeleted val="0"/>
    <c:view3D>
      <c:rotX val="30"/>
      <c:rotY val="16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203661034306194E-2"/>
          <c:y val="0"/>
          <c:w val="0.7411509565066336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 стркутура налоговых доходов ,поступивших в бюджет 2020г.</c:v>
                </c:pt>
              </c:strCache>
            </c:strRef>
          </c:tx>
          <c:explosion val="25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0-DBFA-4A7F-AD70-05A20D60ED68}"/>
              </c:ext>
            </c:extLst>
          </c:dPt>
          <c:dPt>
            <c:idx val="1"/>
            <c:bubble3D val="0"/>
            <c:explosion val="5"/>
            <c:spPr>
              <a:solidFill>
                <a:schemeClr val="accent6"/>
              </a:solidFill>
              <a:ln w="15875" cap="flat" cmpd="sng" algn="ctr">
                <a:solidFill>
                  <a:schemeClr val="accent6">
                    <a:shade val="50000"/>
                    <a:shade val="75000"/>
                    <a:satMod val="125000"/>
                    <a:lumMod val="75000"/>
                  </a:schemeClr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2-DBFA-4A7F-AD70-05A20D60ED68}"/>
              </c:ext>
            </c:extLst>
          </c:dPt>
          <c:dPt>
            <c:idx val="3"/>
            <c:bubble3D val="0"/>
            <c:spPr>
              <a:gradFill rotWithShape="1">
                <a:gsLst>
                  <a:gs pos="28000">
                    <a:schemeClr val="accent1">
                      <a:tint val="18000"/>
                      <a:satMod val="120000"/>
                      <a:lumMod val="88000"/>
                    </a:schemeClr>
                  </a:gs>
                  <a:gs pos="100000">
                    <a:schemeClr val="accent1">
                      <a:tint val="40000"/>
                      <a:satMod val="100000"/>
                      <a:lumMod val="78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/>
                </a:solidFill>
                <a:prstDash val="solid"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DBFA-4A7F-AD70-05A20D60ED68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DBFA-4A7F-AD70-05A20D60ED68}"/>
                </c:ext>
              </c:extLst>
            </c:dLbl>
            <c:dLbl>
              <c:idx val="1"/>
              <c:layout>
                <c:manualLayout>
                  <c:x val="-8.3040450588837689E-2"/>
                  <c:y val="-0.14423556183301947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FA-4A7F-AD70-05A20D60ED68}"/>
                </c:ext>
              </c:extLst>
            </c:dLbl>
            <c:dLbl>
              <c:idx val="2"/>
              <c:layout>
                <c:manualLayout>
                  <c:x val="-1.904941116231439E-2"/>
                  <c:y val="-3.3654582548650343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FA-4A7F-AD70-05A20D60ED68}"/>
                </c:ext>
              </c:extLst>
            </c:dLbl>
            <c:dLbl>
              <c:idx val="3"/>
              <c:layout>
                <c:manualLayout>
                  <c:x val="-0.1057377112135176"/>
                  <c:y val="-1.0617702448210923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FA-4A7F-AD70-05A20D60ED6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 </c:v>
                </c:pt>
                <c:pt idx="3">
                  <c:v>Государственная пошлина , сборы</c:v>
                </c:pt>
              </c:strCache>
            </c:strRef>
          </c:cat>
          <c:val>
            <c:numRef>
              <c:f>Лист1!$B$2:$B$6</c:f>
              <c:numCache>
                <c:formatCode>#,##0.00;[Red]#,##0.00</c:formatCode>
                <c:ptCount val="5"/>
                <c:pt idx="0">
                  <c:v>138150.70000000001</c:v>
                </c:pt>
                <c:pt idx="1">
                  <c:v>3334.8</c:v>
                </c:pt>
                <c:pt idx="2">
                  <c:v>8657.2999999999993</c:v>
                </c:pt>
                <c:pt idx="3">
                  <c:v>3131.2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BFA-4A7F-AD70-05A20D60ED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egendEntry>
        <c:idx val="4"/>
        <c:delete val="1"/>
      </c:legendEntry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b="0" dirty="0"/>
              <a:t>Объем и структура неналоговых доходов , поступивших в бюджет 2020г.(тыс. руб.)</a:t>
            </a:r>
          </a:p>
        </c:rich>
      </c:tx>
      <c:layout>
        <c:manualLayout>
          <c:xMode val="edge"/>
          <c:yMode val="edge"/>
          <c:x val="0.16735001018849172"/>
          <c:y val="1.1307520942349304E-2"/>
        </c:manualLayout>
      </c:layout>
      <c:overlay val="0"/>
    </c:title>
    <c:autoTitleDeleted val="0"/>
    <c:view3D>
      <c:rotX val="30"/>
      <c:rotY val="54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 структура неналоговых доходов , поступивших в бюджет 2020г.</c:v>
                </c:pt>
              </c:strCache>
            </c:strRef>
          </c:tx>
          <c:dPt>
            <c:idx val="0"/>
            <c:bubble3D val="0"/>
            <c:explosion val="15"/>
            <c:extLst>
              <c:ext xmlns:c16="http://schemas.microsoft.com/office/drawing/2014/chart" uri="{C3380CC4-5D6E-409C-BE32-E72D297353CC}">
                <c16:uniqueId val="{00000000-32F0-45A8-B18B-3BFAA62AD9E2}"/>
              </c:ext>
            </c:extLst>
          </c:dPt>
          <c:dPt>
            <c:idx val="1"/>
            <c:bubble3D val="0"/>
            <c:explosion val="13"/>
            <c:extLst>
              <c:ext xmlns:c16="http://schemas.microsoft.com/office/drawing/2014/chart" uri="{C3380CC4-5D6E-409C-BE32-E72D297353CC}">
                <c16:uniqueId val="{00000001-32F0-45A8-B18B-3BFAA62AD9E2}"/>
              </c:ext>
            </c:extLst>
          </c:dPt>
          <c:dPt>
            <c:idx val="2"/>
            <c:bubble3D val="0"/>
            <c:explosion val="36"/>
            <c:extLst>
              <c:ext xmlns:c16="http://schemas.microsoft.com/office/drawing/2014/chart" uri="{C3380CC4-5D6E-409C-BE32-E72D297353CC}">
                <c16:uniqueId val="{00000002-32F0-45A8-B18B-3BFAA62AD9E2}"/>
              </c:ext>
            </c:extLst>
          </c:dPt>
          <c:dPt>
            <c:idx val="3"/>
            <c:bubble3D val="0"/>
            <c:explosion val="52"/>
            <c:extLst>
              <c:ext xmlns:c16="http://schemas.microsoft.com/office/drawing/2014/chart" uri="{C3380CC4-5D6E-409C-BE32-E72D297353CC}">
                <c16:uniqueId val="{00000003-32F0-45A8-B18B-3BFAA62AD9E2}"/>
              </c:ext>
            </c:extLst>
          </c:dPt>
          <c:dPt>
            <c:idx val="5"/>
            <c:bubble3D val="0"/>
            <c:explosion val="21"/>
            <c:extLst>
              <c:ext xmlns:c16="http://schemas.microsoft.com/office/drawing/2014/chart" uri="{C3380CC4-5D6E-409C-BE32-E72D297353CC}">
                <c16:uniqueId val="{00000004-32F0-45A8-B18B-3BFAA62AD9E2}"/>
              </c:ext>
            </c:extLst>
          </c:dPt>
          <c:dLbls>
            <c:dLbl>
              <c:idx val="1"/>
              <c:layout>
                <c:manualLayout>
                  <c:x val="9.3247586042749533E-2"/>
                  <c:y val="-0.158480339305733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F0-45A8-B18B-3BFAA62AD9E2}"/>
                </c:ext>
              </c:extLst>
            </c:dLbl>
            <c:dLbl>
              <c:idx val="2"/>
              <c:layout>
                <c:manualLayout>
                  <c:x val="2.5004592370344546E-2"/>
                  <c:y val="-0.114385175637050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2F0-45A8-B18B-3BFAA62AD9E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 находящегося в гос. и мун.собственности</c:v>
                </c:pt>
                <c:pt idx="1">
                  <c:v>Платежи при пользовании природ.ресурсами</c:v>
                </c:pt>
                <c:pt idx="2">
                  <c:v>Доходы от оказания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 , санкции, возмещеие ущерба 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13830.1</c:v>
                </c:pt>
                <c:pt idx="1">
                  <c:v>282.89999999999998</c:v>
                </c:pt>
                <c:pt idx="2">
                  <c:v>112.6</c:v>
                </c:pt>
                <c:pt idx="3">
                  <c:v>8316.6</c:v>
                </c:pt>
                <c:pt idx="4">
                  <c:v>736.5</c:v>
                </c:pt>
                <c:pt idx="5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2F0-45A8-B18B-3BFAA62AD9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2055327692783266"/>
          <c:y val="0.76095238155356471"/>
          <c:w val="0.67440242398145667"/>
          <c:h val="0.22902663592934119"/>
        </c:manualLayout>
      </c:layout>
      <c:overlay val="1"/>
      <c:txPr>
        <a:bodyPr/>
        <a:lstStyle/>
        <a:p>
          <a:pPr algn="just"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1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65924665706059E-2"/>
          <c:y val="0"/>
          <c:w val="0.65709422075386759"/>
          <c:h val="0.775898410560432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h="38100"/>
              <a:bevelB w="88900" h="114300"/>
            </a:sp3d>
          </c:spPr>
          <c:dPt>
            <c:idx val="0"/>
            <c:bubble3D val="0"/>
            <c:explosion val="26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14300" h="38100"/>
                <a:bevelB w="88900" h="114300"/>
              </a:sp3d>
            </c:spPr>
            <c:extLst>
              <c:ext xmlns:c16="http://schemas.microsoft.com/office/drawing/2014/chart" uri="{C3380CC4-5D6E-409C-BE32-E72D297353CC}">
                <c16:uniqueId val="{00000001-93A7-4E3A-854F-F62B7D070F52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0000" cap="flat" cmpd="sng" algn="ctr">
                <a:solidFill>
                  <a:schemeClr val="accent3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  <c:extLst>
              <c:ext xmlns:c16="http://schemas.microsoft.com/office/drawing/2014/chart" uri="{C3380CC4-5D6E-409C-BE32-E72D297353CC}">
                <c16:uniqueId val="{00000003-93A7-4E3A-854F-F62B7D070F52}"/>
              </c:ext>
            </c:extLst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h="38100"/>
                <a:bevelB w="88900" h="114300"/>
              </a:sp3d>
            </c:spPr>
            <c:extLst>
              <c:ext xmlns:c16="http://schemas.microsoft.com/office/drawing/2014/chart" uri="{C3380CC4-5D6E-409C-BE32-E72D297353CC}">
                <c16:uniqueId val="{00000005-93A7-4E3A-854F-F62B7D070F52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14300" h="38100"/>
                <a:bevelB w="88900" h="114300"/>
              </a:sp3d>
            </c:spPr>
            <c:extLst>
              <c:ext xmlns:c16="http://schemas.microsoft.com/office/drawing/2014/chart" uri="{C3380CC4-5D6E-409C-BE32-E72D297353CC}">
                <c16:uniqueId val="{00000007-93A7-4E3A-854F-F62B7D070F52}"/>
              </c:ext>
            </c:extLst>
          </c:dPt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A7-4E3A-854F-F62B7D070F52}"/>
                </c:ext>
              </c:extLst>
            </c:dLbl>
            <c:dLbl>
              <c:idx val="1"/>
              <c:layout>
                <c:manualLayout>
                  <c:x val="1.3065756347223191E-2"/>
                  <c:y val="0.1906157516922163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A7-4E3A-854F-F62B7D070F52}"/>
                </c:ext>
              </c:extLst>
            </c:dLbl>
            <c:dLbl>
              <c:idx val="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A7-4E3A-854F-F62B7D070F52}"/>
                </c:ext>
              </c:extLst>
            </c:dLbl>
            <c:dLbl>
              <c:idx val="3"/>
              <c:layout>
                <c:manualLayout>
                  <c:x val="-1.0834836618906751E-2"/>
                  <c:y val="-0.10234316064705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A7-4E3A-854F-F62B7D070F52}"/>
                </c:ext>
              </c:extLst>
            </c:dLbl>
            <c:dLbl>
              <c:idx val="4"/>
              <c:layout>
                <c:manualLayout>
                  <c:x val="-1.0310059710879583E-2"/>
                  <c:y val="-3.7127720943886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3A7-4E3A-854F-F62B7D070F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Дотации бюджетам субъетов РФ и муниципальных образований</c:v>
                </c:pt>
                <c:pt idx="1">
                  <c:v>Субвенции от других бюджетов бюджетной системы РФ</c:v>
                </c:pt>
                <c:pt idx="2">
                  <c:v>Субсидии бюджетам муниципальных районов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#,##0.00;[Red]#,##0.00</c:formatCode>
                <c:ptCount val="5"/>
                <c:pt idx="0">
                  <c:v>124687.5</c:v>
                </c:pt>
                <c:pt idx="1">
                  <c:v>278142.40000000002</c:v>
                </c:pt>
                <c:pt idx="2">
                  <c:v>33913.9</c:v>
                </c:pt>
                <c:pt idx="3">
                  <c:v>10035.5</c:v>
                </c:pt>
                <c:pt idx="4">
                  <c:v>406.2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3A7-4E3A-854F-F62B7D070F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1349921441931968"/>
          <c:y val="0.78405065548423303"/>
          <c:w val="0.69394370080588452"/>
          <c:h val="0.21594934451576697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spPr>
    <a:ln>
      <a:solidFill>
        <a:schemeClr val="tx1"/>
      </a:solidFill>
    </a:ln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0" dirty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образования-Спасский муниципальный район в 2020г.</a:t>
            </a:r>
          </a:p>
        </c:rich>
      </c:tx>
      <c:layout>
        <c:manualLayout>
          <c:xMode val="edge"/>
          <c:yMode val="edge"/>
          <c:x val="0.15090996833685147"/>
          <c:y val="2.4326798938049028E-2"/>
        </c:manualLayout>
      </c:layout>
      <c:overlay val="1"/>
    </c:title>
    <c:autoTitleDeleted val="0"/>
    <c:view3D>
      <c:rotX val="10"/>
      <c:rotY val="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37580439780197"/>
          <c:y val="1.2163399469024514E-2"/>
          <c:w val="0.86262495050407506"/>
          <c:h val="0.708794808239697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2020(всего 633045,2тыс.руб.)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/>
              </a:solidFill>
              <a:prstDash val="solid"/>
            </a:ln>
            <a:effectLst>
              <a:outerShdw blurRad="40005" dist="22984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r"/>
            </a:scene3d>
            <a:sp3d prstMaterial="matte">
              <a:bevelT w="19050" h="38100"/>
            </a:sp3d>
          </c:spPr>
          <c:invertIfNegative val="0"/>
          <c:dLbls>
            <c:dLbl>
              <c:idx val="0"/>
              <c:layout>
                <c:manualLayout>
                  <c:x val="4.8988007099403704E-3"/>
                  <c:y val="6.0025586636119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1B9-418D-90A2-2E000B62C299}"/>
                </c:ext>
              </c:extLst>
            </c:dLbl>
            <c:dLbl>
              <c:idx val="1"/>
              <c:layout>
                <c:manualLayout>
                  <c:x val="-2.4494003549702303E-3"/>
                  <c:y val="1.7654584304740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1B9-418D-90A2-2E000B62C299}"/>
                </c:ext>
              </c:extLst>
            </c:dLbl>
            <c:dLbl>
              <c:idx val="2"/>
              <c:layout>
                <c:manualLayout>
                  <c:x val="-1.2247001774851375E-3"/>
                  <c:y val="1.9420042735215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1B9-418D-90A2-2E000B62C299}"/>
                </c:ext>
              </c:extLst>
            </c:dLbl>
            <c:dLbl>
              <c:idx val="3"/>
              <c:layout>
                <c:manualLayout>
                  <c:x val="1.2247001774850926E-3"/>
                  <c:y val="1.0592750582844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1B9-418D-90A2-2E000B62C299}"/>
                </c:ext>
              </c:extLst>
            </c:dLbl>
            <c:dLbl>
              <c:idx val="4"/>
              <c:layout>
                <c:manualLayout>
                  <c:x val="6.1235008874254634E-3"/>
                  <c:y val="4.7667377622800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1B9-418D-90A2-2E000B62C299}"/>
                </c:ext>
              </c:extLst>
            </c:dLbl>
            <c:dLbl>
              <c:idx val="5"/>
              <c:layout>
                <c:manualLayout>
                  <c:x val="3.6741005324552778E-3"/>
                  <c:y val="4.7667238610325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1B9-418D-90A2-2E000B62C299}"/>
                </c:ext>
              </c:extLst>
            </c:dLbl>
            <c:dLbl>
              <c:idx val="6"/>
              <c:layout>
                <c:manualLayout>
                  <c:x val="-1.2247001774850926E-3"/>
                  <c:y val="3.5309168609481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1B9-418D-90A2-2E000B62C299}"/>
                </c:ext>
              </c:extLst>
            </c:dLbl>
            <c:dLbl>
              <c:idx val="7"/>
              <c:layout>
                <c:manualLayout>
                  <c:x val="2.4494003549700954E-3"/>
                  <c:y val="8.82729215237046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1B9-418D-90A2-2E000B62C299}"/>
                </c:ext>
              </c:extLst>
            </c:dLbl>
            <c:dLbl>
              <c:idx val="8"/>
              <c:layout>
                <c:manualLayout>
                  <c:x val="0"/>
                  <c:y val="2.2950959596163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1B9-418D-90A2-2E000B62C2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 Общегосударственные вопросы</c:v>
                </c:pt>
                <c:pt idx="1">
                  <c:v> 0300Национальная безопасность (0100)</c:v>
                </c:pt>
                <c:pt idx="2">
                  <c:v>0400 Национальная экономика</c:v>
                </c:pt>
                <c:pt idx="3">
                  <c:v>0500 Жилищно-коммунальное хозяйство</c:v>
                </c:pt>
                <c:pt idx="4">
                  <c:v>Образование 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Межбюджетные трансферты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97379.3</c:v>
                </c:pt>
                <c:pt idx="1">
                  <c:v>3112.2</c:v>
                </c:pt>
                <c:pt idx="2">
                  <c:v>15242.9</c:v>
                </c:pt>
                <c:pt idx="3">
                  <c:v>23566.5</c:v>
                </c:pt>
                <c:pt idx="4">
                  <c:v>367116.5</c:v>
                </c:pt>
                <c:pt idx="5">
                  <c:v>62306.5</c:v>
                </c:pt>
                <c:pt idx="6">
                  <c:v>39739.599999999999</c:v>
                </c:pt>
                <c:pt idx="7">
                  <c:v>1083</c:v>
                </c:pt>
                <c:pt idx="8">
                  <c:v>23498.7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1B9-418D-90A2-2E000B62C2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2020(611 792,5 тыс.руб.)</c:v>
                </c:pt>
              </c:strCache>
            </c:strRef>
          </c:tx>
          <c:spPr>
            <a:solidFill>
              <a:schemeClr val="accent5"/>
            </a:solidFill>
            <a:ln w="15875" cap="flat" cmpd="sng" algn="ctr">
              <a:solidFill>
                <a:schemeClr val="accent5">
                  <a:shade val="50000"/>
                  <a:shade val="75000"/>
                  <a:satMod val="125000"/>
                  <a:lumMod val="75000"/>
                </a:schemeClr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1.4696402129821111E-2"/>
                  <c:y val="-2.1185501165689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1B9-418D-90A2-2E000B62C299}"/>
                </c:ext>
              </c:extLst>
            </c:dLbl>
            <c:dLbl>
              <c:idx val="1"/>
              <c:layout>
                <c:manualLayout>
                  <c:x val="6.1235008874254634E-3"/>
                  <c:y val="-1.2358209013318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1B9-418D-90A2-2E000B62C299}"/>
                </c:ext>
              </c:extLst>
            </c:dLbl>
            <c:dLbl>
              <c:idx val="2"/>
              <c:layout>
                <c:manualLayout>
                  <c:x val="0"/>
                  <c:y val="-1.5889125874266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1B9-418D-90A2-2E000B62C299}"/>
                </c:ext>
              </c:extLst>
            </c:dLbl>
            <c:dLbl>
              <c:idx val="3"/>
              <c:layout>
                <c:manualLayout>
                  <c:x val="-1.2247001774850926E-3"/>
                  <c:y val="-1.9420042735215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1B9-418D-90A2-2E000B62C299}"/>
                </c:ext>
              </c:extLst>
            </c:dLbl>
            <c:dLbl>
              <c:idx val="4"/>
              <c:layout>
                <c:manualLayout>
                  <c:x val="2.4494003549701852E-3"/>
                  <c:y val="-1.4123667443792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1B9-418D-90A2-2E000B62C299}"/>
                </c:ext>
              </c:extLst>
            </c:dLbl>
            <c:dLbl>
              <c:idx val="5"/>
              <c:layout>
                <c:manualLayout>
                  <c:x val="1.347170195233602E-2"/>
                  <c:y val="-1.2358209013318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1B9-418D-90A2-2E000B62C299}"/>
                </c:ext>
              </c:extLst>
            </c:dLbl>
            <c:dLbl>
              <c:idx val="6"/>
              <c:layout>
                <c:manualLayout>
                  <c:x val="7.3482010649104663E-3"/>
                  <c:y val="-7.06183372189636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1B9-418D-90A2-2E000B62C299}"/>
                </c:ext>
              </c:extLst>
            </c:dLbl>
            <c:dLbl>
              <c:idx val="7"/>
              <c:layout>
                <c:manualLayout>
                  <c:x val="1.2247001774850926E-3"/>
                  <c:y val="-1.2358209013318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1B9-418D-90A2-2E000B62C299}"/>
                </c:ext>
              </c:extLst>
            </c:dLbl>
            <c:dLbl>
              <c:idx val="8"/>
              <c:layout>
                <c:manualLayout>
                  <c:x val="2.4494003549701852E-3"/>
                  <c:y val="-1.05927505828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1B9-418D-90A2-2E000B62C2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 Общегосударственные вопросы</c:v>
                </c:pt>
                <c:pt idx="1">
                  <c:v> 0300Национальная безопасность (0100)</c:v>
                </c:pt>
                <c:pt idx="2">
                  <c:v>0400 Национальная экономика</c:v>
                </c:pt>
                <c:pt idx="3">
                  <c:v>0500 Жилищно-коммунальное хозяйство</c:v>
                </c:pt>
                <c:pt idx="4">
                  <c:v>Образование 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Межбюджетные трансферты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92366</c:v>
                </c:pt>
                <c:pt idx="1">
                  <c:v>2942</c:v>
                </c:pt>
                <c:pt idx="2">
                  <c:v>7729.8</c:v>
                </c:pt>
                <c:pt idx="3">
                  <c:v>20701.900000000001</c:v>
                </c:pt>
                <c:pt idx="4">
                  <c:v>363973</c:v>
                </c:pt>
                <c:pt idx="5">
                  <c:v>61789.4</c:v>
                </c:pt>
                <c:pt idx="6">
                  <c:v>38022.800000000003</c:v>
                </c:pt>
                <c:pt idx="7">
                  <c:v>768.9</c:v>
                </c:pt>
                <c:pt idx="8">
                  <c:v>23498.7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E1B9-418D-90A2-2E000B62C29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 Общегосударственные вопросы</c:v>
                </c:pt>
                <c:pt idx="1">
                  <c:v> 0300Национальная безопасность (0100)</c:v>
                </c:pt>
                <c:pt idx="2">
                  <c:v>0400 Национальная экономика</c:v>
                </c:pt>
                <c:pt idx="3">
                  <c:v>0500 Жилищно-коммунальное хозяйство</c:v>
                </c:pt>
                <c:pt idx="4">
                  <c:v>Образование 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Межбюджетные трансферты</c:v>
                </c:pt>
              </c:strCache>
            </c:strRef>
          </c:cat>
          <c:val>
            <c:numRef>
              <c:f>Лист1!$D$2:$D$10</c:f>
            </c:numRef>
          </c:val>
          <c:extLst>
            <c:ext xmlns:c16="http://schemas.microsoft.com/office/drawing/2014/chart" uri="{C3380CC4-5D6E-409C-BE32-E72D297353CC}">
              <c16:uniqueId val="{00000014-E1B9-418D-90A2-2E000B62C2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gapDepth val="0"/>
        <c:shape val="box"/>
        <c:axId val="131172224"/>
        <c:axId val="131173760"/>
        <c:axId val="130344704"/>
      </c:bar3DChart>
      <c:catAx>
        <c:axId val="13117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effectLst>
            <a:glow rad="127000">
              <a:schemeClr val="accent1">
                <a:alpha val="59000"/>
              </a:schemeClr>
            </a:glow>
            <a:outerShdw dir="600000" sx="91000" sy="91000" algn="ctr" rotWithShape="0">
              <a:srgbClr val="000000">
                <a:alpha val="70000"/>
              </a:srgbClr>
            </a:outerShdw>
          </a:effectLst>
        </c:spPr>
        <c:txPr>
          <a:bodyPr/>
          <a:lstStyle/>
          <a:p>
            <a:pPr>
              <a:defRPr sz="1000"/>
            </a:pPr>
            <a:endParaRPr lang="ru-RU"/>
          </a:p>
        </c:txPr>
        <c:crossAx val="131173760"/>
        <c:crosses val="autoZero"/>
        <c:auto val="1"/>
        <c:lblAlgn val="ctr"/>
        <c:lblOffset val="100"/>
        <c:tickLblSkip val="1"/>
        <c:tickMarkSkip val="31999"/>
        <c:noMultiLvlLbl val="0"/>
      </c:catAx>
      <c:valAx>
        <c:axId val="13117376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31172224"/>
        <c:crosses val="max"/>
        <c:crossBetween val="between"/>
      </c:valAx>
      <c:serAx>
        <c:axId val="130344704"/>
        <c:scaling>
          <c:orientation val="minMax"/>
        </c:scaling>
        <c:delete val="1"/>
        <c:axPos val="b"/>
        <c:majorTickMark val="out"/>
        <c:minorTickMark val="none"/>
        <c:tickLblPos val="nextTo"/>
        <c:crossAx val="131173760"/>
        <c:crosses val="autoZero"/>
      </c:serAx>
      <c:spPr>
        <a:effectLst>
          <a:outerShdw blurRad="50800" dist="50800" dir="5400000" algn="ctr" rotWithShape="0">
            <a:srgbClr val="000000"/>
          </a:outerShdw>
        </a:effectLst>
        <a:scene3d>
          <a:camera prst="orthographicFront"/>
          <a:lightRig rig="threePt" dir="t"/>
        </a:scene3d>
      </c:spPr>
    </c:plotArea>
    <c:legend>
      <c:legendPos val="r"/>
      <c:layout>
        <c:manualLayout>
          <c:xMode val="edge"/>
          <c:yMode val="edge"/>
          <c:x val="0.35030575306447431"/>
          <c:y val="0.82911988067737041"/>
          <c:w val="0.4571577695070918"/>
          <c:h val="0.14858470387070657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551409768866924E-2"/>
          <c:y val="4.2219040879515795E-3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40"/>
      <c:hPercent val="100"/>
      <c:rotY val="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765168652903021E-3"/>
          <c:y val="2.6838805350130179E-2"/>
          <c:w val="0.60063414763795309"/>
          <c:h val="0.835133052849200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Муниципальные программы (тыс.руб.)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06-4C73-8B33-1E88BF0EA64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06-4C73-8B33-1E88BF0EA64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06-4C73-8B33-1E88BF0EA64D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3-5E06-4C73-8B33-1E88BF0EA64D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4-5E06-4C73-8B33-1E88BF0EA64D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5-5E06-4C73-8B33-1E88BF0EA64D}"/>
              </c:ext>
            </c:extLst>
          </c:dPt>
          <c:dPt>
            <c:idx val="1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7-5E06-4C73-8B33-1E88BF0EA64D}"/>
              </c:ext>
            </c:extLst>
          </c:dPt>
          <c:dLbls>
            <c:dLbl>
              <c:idx val="2"/>
              <c:layout>
                <c:manualLayout>
                  <c:x val="-1.6451339112600404E-2"/>
                  <c:y val="-4.9584164561425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06-4C73-8B33-1E88BF0EA64D}"/>
                </c:ext>
              </c:extLst>
            </c:dLbl>
            <c:dLbl>
              <c:idx val="3"/>
              <c:layout>
                <c:manualLayout>
                  <c:x val="-7.0944082421546859E-2"/>
                  <c:y val="-2.1641919013829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06-4C73-8B33-1E88BF0EA64D}"/>
                </c:ext>
              </c:extLst>
            </c:dLbl>
            <c:dLbl>
              <c:idx val="4"/>
              <c:layout>
                <c:manualLayout>
                  <c:x val="-7.1941739197116675E-2"/>
                  <c:y val="4.16209793114774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E06-4C73-8B33-1E88BF0EA64D}"/>
                </c:ext>
              </c:extLst>
            </c:dLbl>
            <c:dLbl>
              <c:idx val="5"/>
              <c:layout>
                <c:manualLayout>
                  <c:x val="2.4035042925710463E-2"/>
                  <c:y val="-1.109810262627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06-4C73-8B33-1E88BF0EA64D}"/>
                </c:ext>
              </c:extLst>
            </c:dLbl>
            <c:dLbl>
              <c:idx val="6"/>
              <c:layout>
                <c:manualLayout>
                  <c:x val="-0.24771969134939029"/>
                  <c:y val="-0.1126897736000347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E06-4C73-8B33-1E88BF0EA64D}"/>
                </c:ext>
              </c:extLst>
            </c:dLbl>
            <c:dLbl>
              <c:idx val="7"/>
              <c:layout>
                <c:manualLayout>
                  <c:x val="-9.6647332959207508E-2"/>
                  <c:y val="-2.0067214753916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E06-4C73-8B33-1E88BF0EA64D}"/>
                </c:ext>
              </c:extLst>
            </c:dLbl>
            <c:dLbl>
              <c:idx val="8"/>
              <c:layout>
                <c:manualLayout>
                  <c:x val="-5.1573086278579705E-2"/>
                  <c:y val="-8.63899017462479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E06-4C73-8B33-1E88BF0EA64D}"/>
                </c:ext>
              </c:extLst>
            </c:dLbl>
            <c:dLbl>
              <c:idx val="9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E06-4C73-8B33-1E88BF0EA64D}"/>
                </c:ext>
              </c:extLst>
            </c:dLbl>
            <c:dLbl>
              <c:idx val="10"/>
              <c:layout>
                <c:manualLayout>
                  <c:x val="-6.5885649950678138E-2"/>
                  <c:y val="-8.312738801968863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06-4C73-8B33-1E88BF0EA6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Лист1!$A$2:$A$14</c:f>
              <c:strCache>
                <c:ptCount val="13"/>
                <c:pt idx="0">
                  <c:v> "Повышение эффективности управления мун.финансами и создание условий для эффективного и ответственного управления мун.Финансами " (Утвержден.бюджет.назнач. 34242,25- исполнение 99,65% )</c:v>
                </c:pt>
                <c:pt idx="1">
                  <c:v> "Профилактика правонарушений и предупреждение чрезвычайных ситуаций " (Утвержден.бюджет.назнач. 3982,54- исполнение 83,44%)</c:v>
                </c:pt>
                <c:pt idx="2">
                  <c:v>«Развитие физической культуры, спорта и молодежной политики » (Утвержден.бюджет.назнач. 1590,83 - исполнение 73,33%)</c:v>
                </c:pt>
                <c:pt idx="3">
                  <c:v>"Дорожное хозяйство муниципального образования - Спасский муниципальный район Рязанской области " (Утвержден.бюджет.назнач. 13939,91- исполнение 46,1 %)</c:v>
                </c:pt>
                <c:pt idx="4">
                  <c:v>"Экономическое развитие Спасского муниципального района " (Утвержден.бюджет.назнач. 258,00 - исполнение 100%)</c:v>
                </c:pt>
                <c:pt idx="5">
                  <c:v>"Повышение правовой культуры избирателей (участников референдума) и обучение организаторов выборов и референдумов на территории Спасского района " (Утвержден.бюджет.назнач. 40,00- исполнение 89,50%)</c:v>
                </c:pt>
                <c:pt idx="6">
                  <c:v>"Развитие образования " (Утвержден.бюджет.назнач. 377776,93 - исполнение 99,16%)</c:v>
                </c:pt>
                <c:pt idx="7">
                  <c:v>"Развитие культуры " (Утвержден.бюджет.назнач. 72092,47- исполнение 99,91%)</c:v>
                </c:pt>
                <c:pt idx="8">
                  <c:v>Устойчивое развитие МО Спасского муниципального района Ряз.обл. " (Утвержден.бюджет.назнач. 21 805,91 - исполнение 89,08%)</c:v>
                </c:pt>
                <c:pt idx="9">
                  <c:v>"Социальная подержка отдельных категорий граждан и социально ориентированных некоммер.организаций инвалидов и ветеранов мун.образования" (Утвержден.бюджет.назнач. 7532,45 - исполнение 89,85 %)</c:v>
                </c:pt>
                <c:pt idx="10">
                  <c:v>"Модернизация жилищно-коммунального хозяйства муниципального образования - Спасский муниципальный район Рязанской области" (Утвержден.бюджет.назнач. 18850,21 - исполнение 85,02 %)</c:v>
                </c:pt>
                <c:pt idx="11">
                  <c:v>"Повышение эффективности муниципального управления в Спасском муниципальном районе"(Утвержден.бюджет.назнач.64012,78 - исполнение 98,818 %)</c:v>
                </c:pt>
                <c:pt idx="12">
                  <c:v>"Поддержка местных (муниципальных) инициатив и участие населения в осуществлении местного самоуправления на территории Спасского муниципального района Рязанской области"(Утвержден.бюджет.назнач.4722,49 - исполнение 89,90 %)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34122.97</c:v>
                </c:pt>
                <c:pt idx="1">
                  <c:v>3322.95</c:v>
                </c:pt>
                <c:pt idx="2">
                  <c:v>1166.6600000000001</c:v>
                </c:pt>
                <c:pt idx="3">
                  <c:v>6426.81</c:v>
                </c:pt>
                <c:pt idx="4">
                  <c:v>258</c:v>
                </c:pt>
                <c:pt idx="5">
                  <c:v>35.08</c:v>
                </c:pt>
                <c:pt idx="6">
                  <c:v>374616.5</c:v>
                </c:pt>
                <c:pt idx="7">
                  <c:v>72024</c:v>
                </c:pt>
                <c:pt idx="8">
                  <c:v>19425.32</c:v>
                </c:pt>
                <c:pt idx="9" formatCode="0.00">
                  <c:v>6767.87</c:v>
                </c:pt>
                <c:pt idx="10" formatCode="0.00">
                  <c:v>16026.68</c:v>
                </c:pt>
                <c:pt idx="11">
                  <c:v>62847.13</c:v>
                </c:pt>
                <c:pt idx="12">
                  <c:v>4245.6000000000004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E06-4C73-8B33-1E88BF0EA6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 anchor="b"/>
          <a:lstStyle/>
          <a:p>
            <a:pPr algn="just">
              <a:lnSpc>
                <a:spcPct val="100000"/>
              </a:lnSpc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6"/>
        <c:txPr>
          <a:bodyPr anchor="b"/>
          <a:lstStyle/>
          <a:p>
            <a:pPr marL="36000"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7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8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 anchor="b"/>
          <a:lstStyle/>
          <a:p>
            <a:pPr algn="just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46913391989636188"/>
          <c:y val="1.0600271467421488E-2"/>
          <c:w val="0.51825182626219013"/>
          <c:h val="0.98939972853257852"/>
        </c:manualLayout>
      </c:layout>
      <c:overlay val="0"/>
      <c:txPr>
        <a:bodyPr anchor="b"/>
        <a:lstStyle/>
        <a:p>
          <a:pPr algn="just">
            <a:defRPr sz="9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0.04438</cdr:x>
      <cdr:y>0</cdr:y>
    </cdr:from>
    <cdr:to>
      <cdr:x>0.17212</cdr:x>
      <cdr:y>0.14346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5965298B-6B52-4AC7-84CB-0CC20ACEC1A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727570">
          <a:off x="370630" y="-1143427"/>
          <a:ext cx="1066884" cy="743779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0.29165</cdr:x>
      <cdr:y>0.10166</cdr:y>
    </cdr:from>
    <cdr:to>
      <cdr:x>0.37982</cdr:x>
      <cdr:y>0.22877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24336" y="73131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D5D15-A424-454E-9B72-19C6135FF785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2DC60-29BA-435F-BD87-D6F6FBCDD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26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2DC60-29BA-435F-BD87-D6F6FBCDD03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91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jp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microsoft.com/office/2007/relationships/hdphoto" Target="../media/hdphoto1.wdp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chart" Target="../charts/chart2.xml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4.jpg"/><Relationship Id="rId7" Type="http://schemas.openxmlformats.org/officeDocument/2006/relationships/image" Target="../media/image4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47" y="-32528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1680" y="332656"/>
            <a:ext cx="606322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14" y="1052736"/>
            <a:ext cx="2253630" cy="22536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504" y="2060848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Исполнение бюджета муниципального образования – Спасский муниципальный район за 2020г.</a:t>
            </a:r>
          </a:p>
        </p:txBody>
      </p:sp>
    </p:spTree>
    <p:extLst>
      <p:ext uri="{BB962C8B-B14F-4D97-AF65-F5344CB8AC3E}">
        <p14:creationId xmlns:p14="http://schemas.microsoft.com/office/powerpoint/2010/main" val="26868184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66534263"/>
              </p:ext>
            </p:extLst>
          </p:nvPr>
        </p:nvGraphicFramePr>
        <p:xfrm>
          <a:off x="107504" y="116632"/>
          <a:ext cx="9036496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435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71800" y="404664"/>
            <a:ext cx="2652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Контактная информация 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757009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для граждан об исполнение бюджета за 2020г. подготовлен Финансово-казначейским управлением администрации муниципального образования - Спасский муниципальный район Рязанской области.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1800" y="2472388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Финансовое управление находится по адресу :Рязанская область, Спасский район, г. Спасск, ул. Ленина, д.48, тел. 8 (49135) 3-37-55</a:t>
            </a:r>
          </a:p>
        </p:txBody>
      </p:sp>
    </p:spTree>
    <p:extLst>
      <p:ext uri="{BB962C8B-B14F-4D97-AF65-F5344CB8AC3E}">
        <p14:creationId xmlns:p14="http://schemas.microsoft.com/office/powerpoint/2010/main" val="3476194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65" y="116632"/>
            <a:ext cx="3361412" cy="24226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8701" y="46178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Что такое бюджет?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51520" y="116632"/>
            <a:ext cx="2160240" cy="27363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Доходы это поступающие в бюджет денежные средства (налоги юридических и физических лиц ,административные платежи и сборы, 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588224" y="116632"/>
            <a:ext cx="2160240" cy="27363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Расходы это выплачиваемые из бюджета денежные средства (социальные выплаты населению , содержание государственных учреждений (образование , ЖКХ , культура), капитальное строительство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616349" y="2276872"/>
            <a:ext cx="3938736" cy="1728192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 –форма образования и расходования денежных средств , предназначенных для финансового обеспечения задач и функций государства и местного самоуправления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106" y="4005064"/>
            <a:ext cx="3266069" cy="2016224"/>
          </a:xfrm>
          <a:prstGeom prst="rect">
            <a:avLst/>
          </a:prstGeom>
        </p:spPr>
      </p:pic>
      <p:sp>
        <p:nvSpPr>
          <p:cNvPr id="12" name="Блок-схема: альтернативный процесс 11"/>
          <p:cNvSpPr/>
          <p:nvPr/>
        </p:nvSpPr>
        <p:spPr>
          <a:xfrm>
            <a:off x="443775" y="4005064"/>
            <a:ext cx="2118510" cy="165618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Превышение доходов над расходами образует положительный остаток бюджета  ПРОФЕЦИТ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535650" y="3933056"/>
            <a:ext cx="2265387" cy="158417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ДЕФИЦИТОМ</a:t>
            </a:r>
          </a:p>
        </p:txBody>
      </p:sp>
      <p:sp>
        <p:nvSpPr>
          <p:cNvPr id="15" name="Блок-схема: перфолента 14"/>
          <p:cNvSpPr/>
          <p:nvPr/>
        </p:nvSpPr>
        <p:spPr>
          <a:xfrm>
            <a:off x="143169" y="6093296"/>
            <a:ext cx="8762689" cy="644324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–основополагающее требование ,предъявляемое к органам ,составляющим и утверждающим бюджет</a:t>
            </a:r>
          </a:p>
        </p:txBody>
      </p:sp>
    </p:spTree>
    <p:extLst>
      <p:ext uri="{BB962C8B-B14F-4D97-AF65-F5344CB8AC3E}">
        <p14:creationId xmlns:p14="http://schemas.microsoft.com/office/powerpoint/2010/main" val="16383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1760" y="211651"/>
            <a:ext cx="4697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бюджетного процесса </a:t>
            </a:r>
          </a:p>
        </p:txBody>
      </p:sp>
      <p:sp>
        <p:nvSpPr>
          <p:cNvPr id="4" name="Стрелка вправо 3"/>
          <p:cNvSpPr/>
          <p:nvPr/>
        </p:nvSpPr>
        <p:spPr>
          <a:xfrm rot="18722915">
            <a:off x="651565" y="2658757"/>
            <a:ext cx="4561652" cy="53089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Планирование </a:t>
            </a:r>
          </a:p>
        </p:txBody>
      </p:sp>
      <p:sp>
        <p:nvSpPr>
          <p:cNvPr id="6" name="Стрелка влево 5"/>
          <p:cNvSpPr/>
          <p:nvPr/>
        </p:nvSpPr>
        <p:spPr>
          <a:xfrm>
            <a:off x="1763688" y="4525068"/>
            <a:ext cx="4824536" cy="484632"/>
          </a:xfrm>
          <a:prstGeom prst="lef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Отчетность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3287803">
            <a:off x="3725845" y="2855653"/>
            <a:ext cx="4359275" cy="576635"/>
          </a:xfrm>
          <a:prstGeom prst="rightArrow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lvl="0" algn="ctr">
              <a:defRPr/>
            </a:pPr>
            <a:r>
              <a:rPr lang="ru-RU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Исполнение</a:t>
            </a:r>
            <a:endParaRPr lang="ru-RU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611" y="1168055"/>
            <a:ext cx="1901825" cy="54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864" y="1661295"/>
            <a:ext cx="18716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056" y="2172263"/>
            <a:ext cx="20113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711" y="2678758"/>
            <a:ext cx="197485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54" y="3434408"/>
            <a:ext cx="1871663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81" y="3984058"/>
            <a:ext cx="1438275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806" y="904970"/>
            <a:ext cx="2895600" cy="583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320" y="1453155"/>
            <a:ext cx="2279650" cy="529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7" y="3889038"/>
            <a:ext cx="1493837" cy="5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74" y="3340918"/>
            <a:ext cx="1652587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19" y="2764400"/>
            <a:ext cx="2381126" cy="67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85" y="2361447"/>
            <a:ext cx="2322513" cy="50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382" y="1876194"/>
            <a:ext cx="18780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4063">
            <a:off x="175819" y="4768803"/>
            <a:ext cx="1981200" cy="1641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807" y="4700307"/>
            <a:ext cx="229235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961" y="4898889"/>
            <a:ext cx="2201878" cy="206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7906">
            <a:off x="3039326" y="5439179"/>
            <a:ext cx="2273259" cy="143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197" y="4665340"/>
            <a:ext cx="1852613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899" y="4813937"/>
            <a:ext cx="1722519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11" y="5136978"/>
            <a:ext cx="1895475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20" y="3080835"/>
            <a:ext cx="2730043" cy="1003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729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10512" y="-10758"/>
            <a:ext cx="7226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Исполнение бюджета муниципального образования – Спасский муниципальный район в 2020 году осуществлялось в соответствии с решением районной Думы 26.12.2020г.  № 81/16   «О бюджете муниципального образования – Спасский муниципальный район   на 2020 год  и  на  плановый период 2021 и 2022 годов», действующим бюджетным и налоговым законодательством, а также Порядком исполнения сводной бюджетной росписи.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Бюджет муниципального образования – Спасский муниципальный район  за 2020 год исполнен: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по доходам в сумме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23 739,4  тыс. рублей;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по расходам в сумме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11 792,5 тыс. рублей;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с превышением доходов над расходами (профицит) в сумме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946,9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тыс. рублей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7" y="48465"/>
            <a:ext cx="1832975" cy="2223894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96639678"/>
              </p:ext>
            </p:extLst>
          </p:nvPr>
        </p:nvGraphicFramePr>
        <p:xfrm>
          <a:off x="1892423" y="3140968"/>
          <a:ext cx="7144073" cy="3964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21344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5816">
            <a:off x="762213" y="4611268"/>
            <a:ext cx="611290" cy="6112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6517">
            <a:off x="7991116" y="5121372"/>
            <a:ext cx="10493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6101">
            <a:off x="7354237" y="390464"/>
            <a:ext cx="1043608" cy="7449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Исполнение бюджета муниципального образования – Спасский муниципальный район по доходам  за 2020 год, тыс. руб.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07576548"/>
              </p:ext>
            </p:extLst>
          </p:nvPr>
        </p:nvGraphicFramePr>
        <p:xfrm>
          <a:off x="359996" y="1342136"/>
          <a:ext cx="8352000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41">
            <a:off x="3626421" y="1007792"/>
            <a:ext cx="693176" cy="6931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4906">
            <a:off x="5451869" y="5533005"/>
            <a:ext cx="602387" cy="60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00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6925">
            <a:off x="6568606" y="820431"/>
            <a:ext cx="2339751" cy="1565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2099">
            <a:off x="318379" y="3660090"/>
            <a:ext cx="2369840" cy="17773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8727">
            <a:off x="6958575" y="4227778"/>
            <a:ext cx="2016223" cy="15121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2731">
            <a:off x="512127" y="754565"/>
            <a:ext cx="1982345" cy="198234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57604011"/>
              </p:ext>
            </p:extLst>
          </p:nvPr>
        </p:nvGraphicFramePr>
        <p:xfrm>
          <a:off x="683568" y="344690"/>
          <a:ext cx="7812000" cy="63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1704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4472">
            <a:off x="205256" y="5318496"/>
            <a:ext cx="1907704" cy="12705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9562">
            <a:off x="7416071" y="2369415"/>
            <a:ext cx="1443608" cy="9624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92" y="580402"/>
            <a:ext cx="1656184" cy="9446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8379">
            <a:off x="7489249" y="327211"/>
            <a:ext cx="1451049" cy="14510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912">
            <a:off x="80167" y="2487685"/>
            <a:ext cx="1603287" cy="901849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44704391"/>
              </p:ext>
            </p:extLst>
          </p:nvPr>
        </p:nvGraphicFramePr>
        <p:xfrm>
          <a:off x="755576" y="332656"/>
          <a:ext cx="8100392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5325">
            <a:off x="7867906" y="5620195"/>
            <a:ext cx="1121197" cy="98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42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92896"/>
            <a:ext cx="2870170" cy="1440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43218"/>
            <a:ext cx="1656184" cy="12445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9026"/>
            <a:ext cx="1872208" cy="11440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941168"/>
            <a:ext cx="2078082" cy="1246792"/>
          </a:xfrm>
          <a:prstGeom prst="rect">
            <a:avLst/>
          </a:prstGeom>
        </p:spPr>
      </p:pic>
      <p:graphicFrame>
        <p:nvGraphicFramePr>
          <p:cNvPr id="4" name="Диаграмма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778760"/>
              </p:ext>
            </p:extLst>
          </p:nvPr>
        </p:nvGraphicFramePr>
        <p:xfrm>
          <a:off x="1331641" y="1034196"/>
          <a:ext cx="7166298" cy="4941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0466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Объем и структура безвозмездных поступлений от других бюджетов бюджетной системы в 2020 году (тыс. руб.)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696122"/>
            <a:ext cx="1862058" cy="1368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53" y="4869160"/>
            <a:ext cx="1743475" cy="136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89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47013563"/>
              </p:ext>
            </p:extLst>
          </p:nvPr>
        </p:nvGraphicFramePr>
        <p:xfrm>
          <a:off x="251520" y="332656"/>
          <a:ext cx="8640960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287108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2239</TotalTime>
  <Words>280</Words>
  <Application>Microsoft Office PowerPoint</Application>
  <PresentationFormat>Экран (4:3)</PresentationFormat>
  <Paragraphs>42</Paragraphs>
  <Slides>11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  <vt:variant>
        <vt:lpstr>Произвольные показы</vt:lpstr>
      </vt:variant>
      <vt:variant>
        <vt:i4>1</vt:i4>
      </vt:variant>
    </vt:vector>
  </HeadingPairs>
  <TitlesOfParts>
    <vt:vector size="17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192</cp:revision>
  <dcterms:created xsi:type="dcterms:W3CDTF">2018-07-02T11:12:07Z</dcterms:created>
  <dcterms:modified xsi:type="dcterms:W3CDTF">2021-04-01T05:52:59Z</dcterms:modified>
</cp:coreProperties>
</file>