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13" r:id="rId1"/>
    <p:sldMasterId id="2147484821" r:id="rId2"/>
  </p:sldMasterIdLst>
  <p:notesMasterIdLst>
    <p:notesMasterId r:id="rId13"/>
  </p:notesMasterIdLst>
  <p:handoutMasterIdLst>
    <p:handoutMasterId r:id="rId14"/>
  </p:handoutMasterIdLst>
  <p:sldIdLst>
    <p:sldId id="363" r:id="rId3"/>
    <p:sldId id="450" r:id="rId4"/>
    <p:sldId id="453" r:id="rId5"/>
    <p:sldId id="442" r:id="rId6"/>
    <p:sldId id="451" r:id="rId7"/>
    <p:sldId id="449" r:id="rId8"/>
    <p:sldId id="452" r:id="rId9"/>
    <p:sldId id="446" r:id="rId10"/>
    <p:sldId id="454" r:id="rId11"/>
    <p:sldId id="457" r:id="rId12"/>
  </p:sldIdLst>
  <p:sldSz cx="9144000" cy="5715000" type="screen16x10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9"/>
    <a:srgbClr val="FFDDDD"/>
    <a:srgbClr val="FFB7B7"/>
    <a:srgbClr val="66CCFF"/>
    <a:srgbClr val="CCFF66"/>
    <a:srgbClr val="477F5C"/>
    <a:srgbClr val="00539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2" autoAdjust="0"/>
    <p:restoredTop sz="96333" autoAdjust="0"/>
  </p:normalViewPr>
  <p:slideViewPr>
    <p:cSldViewPr>
      <p:cViewPr>
        <p:scale>
          <a:sx n="80" d="100"/>
          <a:sy n="80" d="100"/>
        </p:scale>
        <p:origin x="-1675" y="-47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23072494-2749-4E30-8BCF-D71E980EB04B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6" y="9370868"/>
            <a:ext cx="2919565" cy="493867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7FA53F4-84AF-46A0-890C-BF6D2B3AF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30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E40CB58-FE01-4059-A286-3CF118900DE2}" type="datetimeFigureOut">
              <a:rPr lang="ru-RU"/>
              <a:pPr>
                <a:defRPr/>
              </a:pPr>
              <a:t>11.06.2019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739775"/>
            <a:ext cx="59197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86C2358-D5D8-47E3-B796-F98891B08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842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90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0D27AB-8AB1-41F4-B431-A93FD376F7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361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6780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94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94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1602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0500"/>
            <a:ext cx="7772400" cy="3809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0"/>
            <a:ext cx="6858000" cy="7620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E0D27AB-8AB1-41F4-B431-A93FD376F7B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88906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38789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4"/>
            <a:ext cx="7772400" cy="3600979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1"/>
            <a:ext cx="7772400" cy="8890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3281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312334"/>
            <a:ext cx="329184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95998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310643"/>
            <a:ext cx="3291840" cy="533135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1882805"/>
            <a:ext cx="32918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4428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7718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7446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33500"/>
            <a:ext cx="5111750" cy="3733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333500"/>
            <a:ext cx="3008313" cy="3733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9668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520D20-A679-4D32-9DDB-8C0CF41EC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0162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038600"/>
            <a:ext cx="142876" cy="1676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" y="0"/>
            <a:ext cx="9000877" cy="40386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762500"/>
            <a:ext cx="8153400" cy="381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A202D8-9916-4552-87DF-96DFC24FF03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127500"/>
            <a:ext cx="8153400" cy="635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03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8492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094B01-CFDD-491E-9C91-123F979A2270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06779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9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7BCEC0-8DC5-4338-897B-4810DE9CE3AA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218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E8A67-72E4-4713-B4CF-C928E2168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05201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366829-6897-4C2F-B2E0-69D4958320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4102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58CCD6-E0F2-4833-BDFB-3404A52831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36877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63991-EE25-445D-945F-7FDEB13E0B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2801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6C0B6-AFEB-4C7F-A892-247A4134A9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434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BAF7FB-B718-41B2-A70E-F6C244510F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41786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202D8-9916-4552-87DF-96DFC24FF0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056462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94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94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94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74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14" r:id="rId1"/>
    <p:sldLayoutId id="2147484715" r:id="rId2"/>
    <p:sldLayoutId id="2147484716" r:id="rId3"/>
    <p:sldLayoutId id="2147484717" r:id="rId4"/>
    <p:sldLayoutId id="2147484718" r:id="rId5"/>
    <p:sldLayoutId id="2147484719" r:id="rId6"/>
    <p:sldLayoutId id="2147484720" r:id="rId7"/>
    <p:sldLayoutId id="2147484721" r:id="rId8"/>
    <p:sldLayoutId id="2147484722" r:id="rId9"/>
    <p:sldLayoutId id="2147484723" r:id="rId10"/>
    <p:sldLayoutId id="2147484724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265"/>
            <a:ext cx="579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76200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143501"/>
            <a:ext cx="3429000" cy="2540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410729"/>
            <a:ext cx="3429000" cy="23653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337032" y="4874167"/>
            <a:ext cx="1096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3272BF-529D-4708-A116-D8954B21FB24}" type="slidenum">
              <a:rPr lang="ru-RU" smtClean="0">
                <a:solidFill>
                  <a:srgbClr val="D1282E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143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143000"/>
            <a:ext cx="142876" cy="457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94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823" r:id="rId2"/>
    <p:sldLayoutId id="2147484824" r:id="rId3"/>
    <p:sldLayoutId id="2147484825" r:id="rId4"/>
    <p:sldLayoutId id="2147484826" r:id="rId5"/>
    <p:sldLayoutId id="2147484827" r:id="rId6"/>
    <p:sldLayoutId id="2147484828" r:id="rId7"/>
    <p:sldLayoutId id="2147484829" r:id="rId8"/>
    <p:sldLayoutId id="2147484830" r:id="rId9"/>
    <p:sldLayoutId id="2147484831" r:id="rId10"/>
    <p:sldLayoutId id="2147484832" r:id="rId11"/>
  </p:sldLayoutIdLst>
  <p:transition>
    <p:wheel spokes="2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gif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121" y="2281436"/>
            <a:ext cx="83529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ПРОГРАММА ЛЬГОТНОГО КРЕДИТОВАНИЯ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МАЛОГО И СРЕДНЕГО БИЗНЕСА 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8,5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autotribuna.ru/assets/img/article/154922320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49" y="193205"/>
            <a:ext cx="4631556" cy="115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kmscity.ru/assets/activity/predpr/msp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3206"/>
            <a:ext cx="3524969" cy="186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121" y="4669988"/>
            <a:ext cx="73503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Программа реализуется в рамках нацпроекта 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"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МСП и поддержка индивидуальной предпринимательской инициативы"</a:t>
            </a:r>
            <a:br>
              <a:rPr lang="ru-RU" sz="16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32" name="Picture 8" descr="https://primamedia.ru/f/big/1796/1795577.jpg?367e55d353c55b15b189bc56c14f01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670" y="4185644"/>
            <a:ext cx="2166000" cy="152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49121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Обеспечение</a:t>
            </a:r>
            <a:r>
              <a:rPr lang="en-US" sz="1800" b="1" dirty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C00000"/>
                </a:solidFill>
              </a:rPr>
              <a:t>по Программе: 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endParaRPr lang="ru-RU" sz="18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dirty="0"/>
              <a:t>В соответствии с условиями выбранного кредитного продукта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 smtClean="0"/>
              <a:t> </a:t>
            </a:r>
          </a:p>
          <a:p>
            <a:pPr algn="just"/>
            <a:r>
              <a:rPr lang="ru-RU" sz="1600" dirty="0" smtClean="0"/>
              <a:t>В</a:t>
            </a:r>
            <a:r>
              <a:rPr lang="ru-RU" sz="1600" dirty="0"/>
              <a:t> том числе по кредитам в рамках Программы возможно привлечение независимой гарантии «Корпорация МСП</a:t>
            </a:r>
            <a:r>
              <a:rPr lang="ru-RU" sz="1600" dirty="0" smtClean="0"/>
              <a:t>» и Региональной гарантийной </a:t>
            </a:r>
            <a:r>
              <a:rPr lang="ru-RU" sz="1600" dirty="0" smtClean="0"/>
              <a:t>организации.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2385640"/>
            <a:ext cx="4508366" cy="31085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50 % </a:t>
            </a: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 суммы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обязательств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гарантируемое обязательство – сумма кредита (</a:t>
            </a: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сновной долг)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Вознаграждение фонду </a:t>
            </a:r>
            <a:r>
              <a:rPr lang="ru-RU" alt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 0,5% до 2%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годовых в зависимости от вида деятельности 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Сумма </a:t>
            </a:r>
            <a:r>
              <a:rPr lang="ru-RU" alt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 25 млн. </a:t>
            </a:r>
            <a:r>
              <a:rPr lang="ru-RU" alt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рублей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Совокупный объем поручительств на группу взаимосвязанных (аффилированных) компаний – не более 15% гарантийного капитала (до 78 млн. руб.)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Срок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неограничен</a:t>
            </a:r>
          </a:p>
          <a:p>
            <a:pPr algn="just" eaLnBrk="1" hangingPunct="1">
              <a:buFont typeface="Wingdings" panose="05000000000000000000" pitchFamily="2" charset="2"/>
              <a:buChar char="ü"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Срок рассмотрения заявок</a:t>
            </a:r>
            <a:r>
              <a:rPr lang="en-US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altLang="ru-RU" sz="14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раб.дня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при сумме до 5 млн. руб.</a:t>
            </a:r>
            <a:r>
              <a:rPr lang="en-US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 раб. дней – свыше 5 млн. руб. </a:t>
            </a:r>
            <a:endParaRPr lang="ru-RU" altLang="ru-RU" sz="1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877" y="1980337"/>
            <a:ext cx="561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Основные параметры поручительства ТОГФ</a:t>
            </a:r>
            <a:r>
              <a:rPr lang="en-US" sz="1800" b="1" dirty="0">
                <a:solidFill>
                  <a:srgbClr val="C00000"/>
                </a:solidFill>
              </a:rPr>
              <a:t>: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09031"/>
            <a:ext cx="1746079" cy="139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41277"/>
            <a:ext cx="2241851" cy="59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366736"/>
      </p:ext>
    </p:extLst>
  </p:cSld>
  <p:clrMapOvr>
    <a:masterClrMapping/>
  </p:clrMapOvr>
  <p:transition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89967" y="1849388"/>
            <a:ext cx="3528392" cy="26642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2018 ГОД –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ПРОГРАММА </a:t>
            </a:r>
            <a:r>
              <a:rPr lang="ru-RU" sz="2400" b="1" dirty="0" smtClean="0">
                <a:solidFill>
                  <a:srgbClr val="C00000"/>
                </a:solidFill>
              </a:rPr>
              <a:t>6,5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(постановление </a:t>
            </a:r>
            <a:r>
              <a:rPr lang="ru-RU" sz="1600" b="1" dirty="0">
                <a:solidFill>
                  <a:schemeClr val="tx1"/>
                </a:solidFill>
              </a:rPr>
              <a:t>Правительства </a:t>
            </a:r>
            <a:r>
              <a:rPr lang="ru-RU" sz="1600" b="1" dirty="0" smtClean="0">
                <a:solidFill>
                  <a:schemeClr val="tx1"/>
                </a:solidFill>
              </a:rPr>
              <a:t>РФ </a:t>
            </a:r>
            <a:r>
              <a:rPr lang="ru-RU" sz="1600" b="1" dirty="0">
                <a:solidFill>
                  <a:schemeClr val="tx1"/>
                </a:solidFill>
              </a:rPr>
              <a:t>от 30.12.2017 № </a:t>
            </a:r>
            <a:r>
              <a:rPr lang="ru-RU" sz="1600" b="1" dirty="0" smtClean="0">
                <a:solidFill>
                  <a:schemeClr val="tx1"/>
                </a:solidFill>
              </a:rPr>
              <a:t>1706)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15 уполномоченных банков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3718359" y="3055522"/>
            <a:ext cx="1584176" cy="2520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26194" y="1848480"/>
            <a:ext cx="3528392" cy="26642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2019 ГОД –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ПРОГРАММА </a:t>
            </a:r>
            <a:r>
              <a:rPr lang="ru-RU" sz="2400" b="1" dirty="0">
                <a:solidFill>
                  <a:srgbClr val="C00000"/>
                </a:solidFill>
              </a:rPr>
              <a:t>8</a:t>
            </a:r>
            <a:r>
              <a:rPr lang="ru-RU" sz="2400" b="1" dirty="0" smtClean="0">
                <a:solidFill>
                  <a:srgbClr val="C00000"/>
                </a:solidFill>
              </a:rPr>
              <a:t>,5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(постановление </a:t>
            </a:r>
            <a:r>
              <a:rPr lang="ru-RU" sz="1600" b="1" dirty="0">
                <a:solidFill>
                  <a:schemeClr val="tx1"/>
                </a:solidFill>
              </a:rPr>
              <a:t>Правительства </a:t>
            </a:r>
            <a:r>
              <a:rPr lang="ru-RU" sz="1600" b="1" dirty="0" smtClean="0">
                <a:solidFill>
                  <a:schemeClr val="tx1"/>
                </a:solidFill>
              </a:rPr>
              <a:t>РФ </a:t>
            </a:r>
            <a:r>
              <a:rPr lang="ru-RU" sz="1600" b="1" dirty="0">
                <a:solidFill>
                  <a:schemeClr val="tx1"/>
                </a:solidFill>
              </a:rPr>
              <a:t>от </a:t>
            </a:r>
            <a:r>
              <a:rPr lang="ru-RU" sz="1600" b="1" dirty="0" smtClean="0">
                <a:solidFill>
                  <a:schemeClr val="tx1"/>
                </a:solidFill>
              </a:rPr>
              <a:t>30.12.2018 </a:t>
            </a:r>
            <a:r>
              <a:rPr lang="ru-RU" sz="1600" b="1" dirty="0">
                <a:solidFill>
                  <a:schemeClr val="tx1"/>
                </a:solidFill>
              </a:rPr>
              <a:t>№ </a:t>
            </a:r>
            <a:r>
              <a:rPr lang="ru-RU" sz="1600" b="1" dirty="0" smtClean="0">
                <a:solidFill>
                  <a:schemeClr val="tx1"/>
                </a:solidFill>
              </a:rPr>
              <a:t>1764)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70 уполномоченных банков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419741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</a:rPr>
              <a:t>Программа предоставления субсидий кредитным организациям на возмещение недополученных ими доходов по кредитам, выданным субъектам МСП на реализацию проектов в приоритетных отраслях по льготной ставке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4545449"/>
            <a:ext cx="44999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Период действия Программы 8,5 – 2019-2024 </a:t>
            </a:r>
            <a:r>
              <a:rPr lang="ru-RU" sz="1400" dirty="0" smtClean="0"/>
              <a:t>годы</a:t>
            </a:r>
          </a:p>
          <a:p>
            <a:r>
              <a:rPr lang="ru-RU" sz="1400" dirty="0"/>
              <a:t>Начиная с 2019 г. </a:t>
            </a:r>
            <a:r>
              <a:rPr lang="ru-RU" sz="1400" dirty="0" smtClean="0"/>
              <a:t>планируется </a:t>
            </a:r>
          </a:p>
          <a:p>
            <a:r>
              <a:rPr lang="ru-RU" sz="1400" b="1" dirty="0" smtClean="0"/>
              <a:t>ежегодно </a:t>
            </a:r>
            <a:r>
              <a:rPr lang="ru-RU" sz="1400" b="1" dirty="0"/>
              <a:t>выделять на программу 1 трлн руб.</a:t>
            </a:r>
            <a:br>
              <a:rPr lang="ru-RU" sz="1400" b="1" dirty="0"/>
            </a:b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5618" y="4599303"/>
            <a:ext cx="30170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Период действия Программы </a:t>
            </a:r>
            <a:r>
              <a:rPr lang="ru-RU" sz="1400" dirty="0" smtClean="0"/>
              <a:t>6,5 </a:t>
            </a:r>
            <a:r>
              <a:rPr lang="ru-RU" sz="1400" dirty="0"/>
              <a:t>– </a:t>
            </a:r>
            <a:r>
              <a:rPr lang="ru-RU" sz="1400" dirty="0" smtClean="0"/>
              <a:t>2018 год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72963937"/>
      </p:ext>
    </p:extLst>
  </p:cSld>
  <p:clrMapOvr>
    <a:masterClrMapping/>
  </p:clrMapOvr>
  <p:transition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205398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Основные достигнутые показатели реализованной в 2018 г. Программы 6,5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в целом по РФ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13284"/>
            <a:ext cx="7393246" cy="4708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425651"/>
      </p:ext>
    </p:extLst>
  </p:cSld>
  <p:clrMapOvr>
    <a:masterClrMapping/>
  </p:clrMapOvr>
  <p:transition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2" y="436559"/>
            <a:ext cx="8562239" cy="4432300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100034" y="-181876"/>
            <a:ext cx="11884197" cy="591183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Ключевые условия </a:t>
            </a:r>
            <a:r>
              <a:rPr 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действующей Программы</a:t>
            </a:r>
            <a:r>
              <a:rPr lang="en-US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 8,5:</a:t>
            </a:r>
            <a:endParaRPr 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67" y="4902184"/>
            <a:ext cx="8905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Дополнительно к указанной процентной ставки банкам разрешено брать</a:t>
            </a:r>
            <a:r>
              <a:rPr lang="en-US" sz="1600" b="1" dirty="0" smtClean="0">
                <a:solidFill>
                  <a:srgbClr val="C00000"/>
                </a:solidFill>
              </a:rPr>
              <a:t>:</a:t>
            </a:r>
            <a:r>
              <a:rPr lang="ru-RU" sz="1600" b="1" dirty="0" smtClean="0">
                <a:solidFill>
                  <a:srgbClr val="C00000"/>
                </a:solidFill>
              </a:rPr>
              <a:t> комиссию </a:t>
            </a:r>
            <a:r>
              <a:rPr lang="ru-RU" sz="1600" b="1" dirty="0">
                <a:solidFill>
                  <a:srgbClr val="C00000"/>
                </a:solidFill>
              </a:rPr>
              <a:t>за невыбранный </a:t>
            </a:r>
            <a:r>
              <a:rPr lang="ru-RU" sz="1600" b="1" dirty="0" smtClean="0">
                <a:solidFill>
                  <a:srgbClr val="C00000"/>
                </a:solidFill>
              </a:rPr>
              <a:t>лимит, </a:t>
            </a:r>
            <a:r>
              <a:rPr lang="ru-RU" sz="1600" b="1" dirty="0">
                <a:solidFill>
                  <a:srgbClr val="C00000"/>
                </a:solidFill>
              </a:rPr>
              <a:t>комиссию за досрочное  погашение </a:t>
            </a:r>
            <a:r>
              <a:rPr lang="ru-RU" sz="1600" b="1" dirty="0" smtClean="0">
                <a:solidFill>
                  <a:srgbClr val="C00000"/>
                </a:solidFill>
              </a:rPr>
              <a:t>кредита, штрафные санкции за невыполнение условий договора!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96175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84584" y="-28458765"/>
            <a:ext cx="126014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Кредитный договор (соглашение) не предусматривает взимание с заемщика комиссий и сборов, иных платежей, за исключением платы за пользование лимитом кредитной линии (за резервирование кредитной линии), взимаемой за не использованный заемщиком остаток лимита кредитной линии, платы за досрочное погашение кредита, а также штрафных санкций в случае неисполнения заемщиком условий кредитного договора (соглашения);</a:t>
            </a:r>
          </a:p>
          <a:p>
            <a:r>
              <a:rPr lang="ru-RU" sz="1600" dirty="0"/>
              <a:t>Заемщик самостоятельно выбирает уполномоченный банк для получения кредита.</a:t>
            </a:r>
          </a:p>
          <a:p>
            <a:r>
              <a:rPr lang="ru-RU" sz="1600" dirty="0"/>
              <a:t> Заемщик на день заключения кредитного договора (соглашения) должен соответствовать следующим требованиям на дату заключения кредитного договора (соглашения):</a:t>
            </a:r>
          </a:p>
          <a:p>
            <a:r>
              <a:rPr lang="ru-RU" sz="1600" dirty="0"/>
              <a:t>а) являться субъектом малого или среднего предпринимательства и не относиться к субъектам малого и среднего предпринимательства, указанным в частях 3 т 4 статьи 14 Федерального закона "О развитии малого и среднего предпринимательства в Российской Федерации";</a:t>
            </a:r>
          </a:p>
          <a:p>
            <a:r>
              <a:rPr lang="ru-RU" sz="1600" dirty="0"/>
              <a:t>б) осуществлять деятельность в одной или нескольких приоритетных отраслях;</a:t>
            </a:r>
          </a:p>
          <a:p>
            <a:r>
              <a:rPr lang="ru-RU" sz="1600" dirty="0"/>
              <a:t>в) обладать статусом налогового резидента Российской Федерации;</a:t>
            </a:r>
          </a:p>
          <a:p>
            <a:r>
              <a:rPr lang="ru-RU" sz="1600" dirty="0"/>
              <a:t>г) в отношении заемщика не должно быть возбуждено производство по делу о несостоятельности (банкротстве) в соответствии с законодательством Российской Федерации о несостоятельности (банкротстве);</a:t>
            </a:r>
          </a:p>
          <a:p>
            <a:r>
              <a:rPr lang="ru-RU" sz="1600" dirty="0"/>
              <a:t>д) не иметь по состоянию на любую дату в течение периода, равного 30 календарным дням, предшествующего дате заключения кредитного договора (соглашения), просроченной задолженности по налогам, сборам и иным обязательным платежам в бюджеты бюджетной системы Российской Федерации;</a:t>
            </a:r>
          </a:p>
          <a:p>
            <a:r>
              <a:rPr lang="ru-RU" sz="1600" dirty="0"/>
              <a:t>е) не иметь задолженности перед работниками (персоналом) по заработной плате;</a:t>
            </a:r>
          </a:p>
          <a:p>
            <a:r>
              <a:rPr lang="ru-RU" sz="1600" dirty="0"/>
              <a:t>ж) не иметь в течение периода, равного 180 календарным дням, предшествующего не более чем на 3 месяца дате принятия уполномоченным банком решения о предоставлении заемщику кредита, просроченных на срок свыше 30 календарных дней платежей, направленных на исполнение обязательств заемщика по кредитным договорам (договорам займа), договорам поручительства, а также требований по возмещению заемщиком гаранту выплаченных в соответствии с условиями банковской гарантии денежных сумм (должна быть положительная кредитная история).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93204"/>
            <a:ext cx="878497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rgbClr val="C00000"/>
                </a:solidFill>
              </a:rPr>
              <a:t>7 </a:t>
            </a:r>
            <a:r>
              <a:rPr lang="ru-RU" sz="2000" b="1" u="sng" dirty="0">
                <a:solidFill>
                  <a:srgbClr val="C00000"/>
                </a:solidFill>
              </a:rPr>
              <a:t>критериев </a:t>
            </a:r>
            <a:r>
              <a:rPr lang="ru-RU" sz="2000" b="1" dirty="0">
                <a:solidFill>
                  <a:srgbClr val="C00000"/>
                </a:solidFill>
              </a:rPr>
              <a:t>для участников-представителей малого и среднего </a:t>
            </a:r>
            <a:r>
              <a:rPr lang="ru-RU" sz="2000" b="1" dirty="0" smtClean="0">
                <a:solidFill>
                  <a:srgbClr val="C00000"/>
                </a:solidFill>
              </a:rPr>
              <a:t>бизнеса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в Программе 8,5:</a:t>
            </a: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1)</a:t>
            </a:r>
            <a:r>
              <a:rPr lang="ru-RU" sz="1600" dirty="0" smtClean="0"/>
              <a:t> необходимо иметь статус СМСП и </a:t>
            </a:r>
            <a:r>
              <a:rPr lang="ru-RU" sz="1600" dirty="0"/>
              <a:t>входить в реестр, который ведет </a:t>
            </a:r>
            <a:r>
              <a:rPr lang="ru-RU" sz="1600" dirty="0" smtClean="0"/>
              <a:t>ФНС;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2)</a:t>
            </a:r>
            <a:r>
              <a:rPr lang="ru-RU" sz="1600" dirty="0" smtClean="0"/>
              <a:t> </a:t>
            </a:r>
            <a:r>
              <a:rPr lang="ru-RU" sz="1600" dirty="0"/>
              <a:t>осуществлять деятельность в одной или нескольких приоритетных </a:t>
            </a:r>
            <a:r>
              <a:rPr lang="ru-RU" sz="1600" dirty="0" smtClean="0"/>
              <a:t>отраслях (подробнее – в следующем слайде);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3)</a:t>
            </a:r>
            <a:r>
              <a:rPr lang="ru-RU" sz="1600" dirty="0" smtClean="0"/>
              <a:t> </a:t>
            </a:r>
            <a:r>
              <a:rPr lang="ru-RU" sz="1600" dirty="0"/>
              <a:t>обладать </a:t>
            </a:r>
            <a:r>
              <a:rPr lang="ru-RU" sz="1600" dirty="0" smtClean="0"/>
              <a:t>статусом налогового резидента РФ;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4)</a:t>
            </a:r>
            <a:r>
              <a:rPr lang="ru-RU" sz="1600" dirty="0" smtClean="0"/>
              <a:t> </a:t>
            </a:r>
            <a:r>
              <a:rPr lang="ru-RU" sz="1600" dirty="0"/>
              <a:t>в отношении заемщика не должно быть возбуждено производство </a:t>
            </a:r>
            <a:r>
              <a:rPr lang="ru-RU" sz="1600" dirty="0" smtClean="0"/>
              <a:t>по </a:t>
            </a:r>
            <a:r>
              <a:rPr lang="ru-RU" sz="1600" dirty="0"/>
              <a:t>делу о несостоятельности (банкротстве</a:t>
            </a:r>
            <a:r>
              <a:rPr lang="ru-RU" sz="1600" dirty="0" smtClean="0"/>
              <a:t>);</a:t>
            </a:r>
            <a:endParaRPr lang="ru-RU" sz="1600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5)</a:t>
            </a:r>
            <a:r>
              <a:rPr lang="ru-RU" sz="1600" dirty="0" smtClean="0"/>
              <a:t> </a:t>
            </a:r>
            <a:r>
              <a:rPr lang="ru-RU" sz="1600" dirty="0"/>
              <a:t>не иметь </a:t>
            </a:r>
            <a:r>
              <a:rPr lang="ru-RU" sz="1600" dirty="0" smtClean="0"/>
              <a:t>просроченной </a:t>
            </a:r>
            <a:r>
              <a:rPr lang="ru-RU" sz="1600" dirty="0"/>
              <a:t>задолженности по налогам, сборам и иным обязательным платежам в бюджеты бюджетной системы Российской Федерации;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6)</a:t>
            </a:r>
            <a:r>
              <a:rPr lang="ru-RU" sz="1600" dirty="0" smtClean="0"/>
              <a:t> </a:t>
            </a:r>
            <a:r>
              <a:rPr lang="ru-RU" sz="1600" dirty="0"/>
              <a:t>не иметь задолженности перед работниками (персоналом) по заработной плате;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7)</a:t>
            </a:r>
            <a:r>
              <a:rPr lang="ru-RU" sz="1600" dirty="0" smtClean="0"/>
              <a:t> </a:t>
            </a:r>
            <a:r>
              <a:rPr lang="ru-RU" sz="1600" dirty="0"/>
              <a:t>иметь хорошую кредитную историю либо не иметь ее вовсе</a:t>
            </a:r>
            <a:r>
              <a:rPr lang="ru-RU" sz="1600" dirty="0" smtClean="0"/>
              <a:t>.</a:t>
            </a:r>
            <a:endParaRPr lang="ru-RU" sz="1600" dirty="0"/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7927" y="4873724"/>
            <a:ext cx="885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если субъект предпринимательства все эти требования выполняет, </a:t>
            </a:r>
            <a:r>
              <a:rPr lang="ru-RU" sz="1600" b="1" u="sng" dirty="0">
                <a:solidFill>
                  <a:srgbClr val="C00000"/>
                </a:solidFill>
              </a:rPr>
              <a:t>он может рассчитывать на льготную программу </a:t>
            </a:r>
            <a:r>
              <a:rPr lang="ru-RU" sz="1600" b="1" u="sng" dirty="0" smtClean="0">
                <a:solidFill>
                  <a:srgbClr val="C00000"/>
                </a:solidFill>
              </a:rPr>
              <a:t>кредитования!</a:t>
            </a:r>
            <a:endParaRPr lang="ru-RU" sz="1600" b="1" u="sng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nalogmak.ru/wp-content/uploads/2018/09/86078b0c57dadc621a2097cce1c75c6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" y="3566822"/>
            <a:ext cx="2300967" cy="101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vrn-buh.ru/zametki/2015/44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56387"/>
            <a:ext cx="1837506" cy="9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buhguru.com/wp-content/uploads/2018/01/c-users-vova-desktop-buhguru-yanvar-2018-kak-podt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295"/>
            <a:ext cx="2448272" cy="119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pp.userapi.com/nhfdq-LRie7gGtKrVws9QM1n_TctHCGcRJTmWw/HdGs-4eui3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802" y="3556387"/>
            <a:ext cx="1704174" cy="12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931040"/>
      </p:ext>
    </p:extLst>
  </p:cSld>
  <p:clrMapOvr>
    <a:masterClrMapping/>
  </p:clrMapOvr>
  <p:transition>
    <p:wheel spokes="2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08" y="84362"/>
            <a:ext cx="8647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Приоритетные </a:t>
            </a:r>
            <a:r>
              <a:rPr lang="ru-RU" sz="2000" b="1" dirty="0" smtClean="0">
                <a:solidFill>
                  <a:srgbClr val="C00000"/>
                </a:solidFill>
              </a:rPr>
              <a:t>отрасли для Программы 8,5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347" y="390465"/>
            <a:ext cx="862752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/>
              <a:t>Сельское хозяйство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Строительство </a:t>
            </a:r>
            <a:endParaRPr lang="ru-RU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Здравоохранение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Образование 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Обрабатывающее </a:t>
            </a:r>
            <a:r>
              <a:rPr lang="ru-RU" sz="1700" dirty="0"/>
              <a:t>производство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Услуги </a:t>
            </a:r>
            <a:r>
              <a:rPr lang="ru-RU" sz="1700" dirty="0"/>
              <a:t>в сфере туризма (внутреннего и въездного)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в области культуры, спорта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профессиональная, научная и </a:t>
            </a:r>
            <a:r>
              <a:rPr lang="ru-RU" sz="1700" dirty="0" smtClean="0"/>
              <a:t>техническая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Информация </a:t>
            </a:r>
            <a:r>
              <a:rPr lang="ru-RU" sz="1700" dirty="0"/>
              <a:t>и связь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Транспортировка </a:t>
            </a:r>
            <a:r>
              <a:rPr lang="ru-RU" sz="1700" dirty="0"/>
              <a:t>и хранение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Водоснабжение</a:t>
            </a:r>
            <a:r>
              <a:rPr lang="ru-RU" sz="1700" dirty="0"/>
              <a:t>, водоотведение, организация сбора, обработки и утилизации </a:t>
            </a:r>
            <a:r>
              <a:rPr lang="ru-RU" sz="1700" dirty="0" smtClean="0"/>
              <a:t>отходов</a:t>
            </a:r>
            <a:endParaRPr lang="en-US" sz="1700" dirty="0" smtClean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гостиниц и предприятий общественного питания (кроме ресторанов)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Деятельность </a:t>
            </a:r>
            <a:r>
              <a:rPr lang="ru-RU" sz="1700" dirty="0"/>
              <a:t>в сфере бытовых услуг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Производство </a:t>
            </a:r>
            <a:r>
              <a:rPr lang="ru-RU" sz="1700" dirty="0"/>
              <a:t>и распределение электроэнергии, газа и воды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b="1" dirty="0" smtClean="0">
                <a:solidFill>
                  <a:srgbClr val="C00000"/>
                </a:solidFill>
              </a:rPr>
              <a:t>Розничная/оптовая </a:t>
            </a:r>
            <a:r>
              <a:rPr lang="ru-RU" sz="1700" b="1" dirty="0">
                <a:solidFill>
                  <a:srgbClr val="C00000"/>
                </a:solidFill>
              </a:rPr>
              <a:t>торговля при условии заключения кредитного договора(соглашения) на инвестиционные цели </a:t>
            </a:r>
            <a:r>
              <a:rPr lang="ru-RU" sz="1700" b="1" dirty="0" smtClean="0">
                <a:solidFill>
                  <a:srgbClr val="C00000"/>
                </a:solidFill>
              </a:rPr>
              <a:t>– с 2019 года!</a:t>
            </a:r>
            <a:endParaRPr lang="en-US" sz="1700" b="1" dirty="0">
              <a:solidFill>
                <a:srgbClr val="C0000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Розничная </a:t>
            </a:r>
            <a:r>
              <a:rPr lang="ru-RU" sz="1700" dirty="0"/>
              <a:t>торговля на территории моногородов </a:t>
            </a:r>
            <a:endParaRPr lang="en-US" sz="1700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ru-RU" sz="1700" dirty="0" smtClean="0"/>
              <a:t>Розничная/оптовая </a:t>
            </a:r>
            <a:r>
              <a:rPr lang="ru-RU" sz="1700" dirty="0"/>
              <a:t>торговля на территориях ДФО, СКФО, </a:t>
            </a:r>
            <a:r>
              <a:rPr lang="ru-RU" sz="1700" dirty="0" err="1"/>
              <a:t>Р.Крым</a:t>
            </a:r>
            <a:r>
              <a:rPr lang="ru-RU" sz="1700" dirty="0"/>
              <a:t> и Севастополя</a:t>
            </a:r>
          </a:p>
        </p:txBody>
      </p:sp>
    </p:spTree>
    <p:extLst>
      <p:ext uri="{BB962C8B-B14F-4D97-AF65-F5344CB8AC3E}">
        <p14:creationId xmlns:p14="http://schemas.microsoft.com/office/powerpoint/2010/main" val="1149189732"/>
      </p:ext>
    </p:extLst>
  </p:cSld>
  <p:clrMapOvr>
    <a:masterClrMapping/>
  </p:clrMapOvr>
  <p:transition>
    <p:wheel spokes="2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36362"/>
            <a:ext cx="6984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НОВОВВЕДЕНИЯ </a:t>
            </a:r>
            <a:r>
              <a:rPr lang="ru-RU" sz="2000" b="1" dirty="0">
                <a:solidFill>
                  <a:srgbClr val="C00000"/>
                </a:solidFill>
              </a:rPr>
              <a:t>В ПРОГРАММЕ 8,5 С МАЯ 2019Г.</a:t>
            </a:r>
            <a:r>
              <a:rPr lang="en-US" sz="2000" b="1" dirty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36472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размер минимального кредита снижен с 3 млн. рублей </a:t>
            </a:r>
            <a:r>
              <a:rPr lang="ru-RU" sz="1600" b="1" dirty="0"/>
              <a:t>до 500 тыс.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со 100 млн. рублей </a:t>
            </a:r>
            <a:r>
              <a:rPr lang="ru-RU" sz="1600" b="1" dirty="0"/>
              <a:t>до 500 млн. рублей </a:t>
            </a:r>
            <a:r>
              <a:rPr lang="ru-RU" sz="1600" dirty="0"/>
              <a:t>повышен максимальный размер кредита на </a:t>
            </a:r>
            <a:r>
              <a:rPr lang="ru-RU" sz="1600" b="1" dirty="0"/>
              <a:t>пополнение оборотных </a:t>
            </a:r>
            <a:r>
              <a:rPr lang="ru-RU" sz="1600" b="1" dirty="0" smtClean="0"/>
              <a:t>средств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В случае, если заемщик получает кредит на </a:t>
            </a:r>
            <a:r>
              <a:rPr lang="ru-RU" sz="1600" b="1" dirty="0"/>
              <a:t>инвестиционные цели в сфере туризма</a:t>
            </a:r>
            <a:r>
              <a:rPr lang="ru-RU" sz="1600" dirty="0"/>
              <a:t>, то его максимальный размер может составлять </a:t>
            </a:r>
            <a:r>
              <a:rPr lang="ru-RU" sz="1600" b="1" dirty="0"/>
              <a:t>до 2 млрд.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предусмотрены особые условия для аккредитованных банков, кредитующих </a:t>
            </a:r>
            <a:r>
              <a:rPr lang="ru-RU" sz="1600" b="1" dirty="0"/>
              <a:t>инвестиционные проекты предприятий-участников программы по повышению производительности </a:t>
            </a:r>
            <a:r>
              <a:rPr lang="ru-RU" sz="1600" b="1" dirty="0" smtClean="0"/>
              <a:t>труда -</a:t>
            </a:r>
            <a:r>
              <a:rPr lang="ru-RU" sz="1600" dirty="0" smtClean="0"/>
              <a:t> субсидирование </a:t>
            </a:r>
            <a:r>
              <a:rPr lang="ru-RU" sz="1600" dirty="0"/>
              <a:t>по повышенной ставке в размере </a:t>
            </a:r>
            <a:r>
              <a:rPr lang="ru-RU" sz="1600" b="1" dirty="0"/>
              <a:t>3,5 процента</a:t>
            </a:r>
            <a:r>
              <a:rPr lang="ru-RU" sz="1600" dirty="0"/>
              <a:t> по таким кредитным </a:t>
            </a:r>
            <a:r>
              <a:rPr lang="ru-RU" sz="1600" dirty="0" smtClean="0"/>
              <a:t>договорам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для заемщиков предусмотрено послабление в части обязательных условий получения кредитов - </a:t>
            </a:r>
            <a:r>
              <a:rPr lang="ru-RU" sz="1600" b="1" dirty="0"/>
              <a:t>допускается наличие задолженности по налогам не более 50 тыс. </a:t>
            </a:r>
            <a:r>
              <a:rPr lang="ru-RU" sz="1600" b="1" dirty="0" smtClean="0"/>
              <a:t>рублей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Из правил предоставления субсидий МСП </a:t>
            </a:r>
            <a:r>
              <a:rPr lang="ru-RU" sz="1600" b="1" dirty="0"/>
              <a:t>исключено ограничение по обязательной доле инвестиционных кредитов в общем объеме займов</a:t>
            </a:r>
            <a:r>
              <a:rPr lang="ru-RU" sz="1600" dirty="0"/>
              <a:t>. Ранее это являлось сдерживающим фактором по выдаче системообразующими банками льготных кредитов на пополнение оборотных средств</a:t>
            </a:r>
            <a:r>
              <a:rPr lang="ru-RU" sz="1600" dirty="0" smtClean="0"/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1600" dirty="0"/>
              <a:t>Из правил исключено положение, устанавливающее минимальный размер процентной ставки по кредитам, получаемых в рамках программы субсидирования. </a:t>
            </a:r>
            <a:br>
              <a:rPr lang="ru-RU" sz="1600" dirty="0"/>
            </a:br>
            <a:r>
              <a:rPr lang="ru-RU" sz="1600" dirty="0"/>
              <a:t>Таким образом, </a:t>
            </a:r>
            <a:r>
              <a:rPr lang="ru-RU" sz="1600" b="1" dirty="0"/>
              <a:t>ставка для конечного заемщика может быть меньше ключевой ставки Банка России.</a:t>
            </a:r>
            <a:endParaRPr lang="ru-RU" sz="1600" b="1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75268084"/>
      </p:ext>
    </p:extLst>
  </p:cSld>
  <p:clrMapOvr>
    <a:masterClrMapping/>
  </p:clrMapOvr>
  <p:transition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5798382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Уполномоченные банки по Программе:</a:t>
            </a:r>
            <a:endParaRPr lang="ru-RU" alt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1195" y="4884003"/>
            <a:ext cx="9504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ВАЖНО</a:t>
            </a:r>
            <a:r>
              <a:rPr lang="en-US" sz="1600" b="1" dirty="0" smtClean="0">
                <a:solidFill>
                  <a:srgbClr val="C00000"/>
                </a:solidFill>
              </a:rPr>
              <a:t>: </a:t>
            </a:r>
            <a:r>
              <a:rPr lang="ru-RU" sz="1600" b="1" dirty="0" smtClean="0">
                <a:solidFill>
                  <a:srgbClr val="C00000"/>
                </a:solidFill>
              </a:rPr>
              <a:t>доля </a:t>
            </a:r>
            <a:r>
              <a:rPr lang="ru-RU" sz="1600" b="1" dirty="0" err="1">
                <a:solidFill>
                  <a:srgbClr val="C00000"/>
                </a:solidFill>
              </a:rPr>
              <a:t>микробизнеса</a:t>
            </a:r>
            <a:r>
              <a:rPr lang="ru-RU" sz="1600" b="1" dirty="0">
                <a:solidFill>
                  <a:srgbClr val="C00000"/>
                </a:solidFill>
              </a:rPr>
              <a:t> в кредитовании должна составлять не менее 10%. 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C00000"/>
                </a:solidFill>
              </a:rPr>
              <a:t>При </a:t>
            </a:r>
            <a:r>
              <a:rPr lang="ru-RU" sz="1600" b="1" dirty="0">
                <a:solidFill>
                  <a:srgbClr val="C00000"/>
                </a:solidFill>
              </a:rPr>
              <a:t>невыполнении этой нормы уполномоченный банк нарушает критерии </a:t>
            </a:r>
            <a:r>
              <a:rPr lang="ru-RU" sz="1600" b="1" dirty="0" smtClean="0">
                <a:solidFill>
                  <a:srgbClr val="C00000"/>
                </a:solidFill>
              </a:rPr>
              <a:t>программы!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8" y="338554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Всего число уполномоченных банков со старта программы сократилось с 70 до 69 в связи с тем, что у </a:t>
            </a:r>
            <a:r>
              <a:rPr lang="ru-RU" sz="1400" dirty="0" err="1"/>
              <a:t>Роскомснаббанка</a:t>
            </a:r>
            <a:r>
              <a:rPr lang="ru-RU" sz="1400" dirty="0"/>
              <a:t> 07.03.2019 Банк России отозвал лицензию. </a:t>
            </a:r>
            <a:endParaRPr lang="ru-RU" sz="1400" dirty="0" smtClean="0"/>
          </a:p>
          <a:p>
            <a:r>
              <a:rPr lang="ru-RU" sz="1400" dirty="0" smtClean="0"/>
              <a:t>В </a:t>
            </a:r>
            <a:r>
              <a:rPr lang="ru-RU" sz="1400" dirty="0"/>
              <a:t>числе 69 уполномоченных:</a:t>
            </a:r>
          </a:p>
          <a:p>
            <a:r>
              <a:rPr lang="ru-RU" sz="1400" dirty="0"/>
              <a:t>- 61 активно выдают льготные кредиты;</a:t>
            </a:r>
          </a:p>
          <a:p>
            <a:r>
              <a:rPr lang="ru-RU" sz="1400" dirty="0"/>
              <a:t>- 6 банков, которым установлен «нулевой лимит», т.к. в текущий момент им не выгодно выдавать кредиты при </a:t>
            </a:r>
            <a:r>
              <a:rPr lang="ru-RU" sz="1400" dirty="0" smtClean="0"/>
              <a:t>действующей ставке субсидирования, </a:t>
            </a:r>
            <a:r>
              <a:rPr lang="ru-RU" sz="1400" dirty="0"/>
              <a:t>при увеличении ставки субсидирования они готовы;</a:t>
            </a:r>
          </a:p>
          <a:p>
            <a:r>
              <a:rPr lang="ru-RU" sz="1400" dirty="0"/>
              <a:t>- 2 банка не подписали соглашение о предоставлении субсидии и планируют выйти из программы.</a:t>
            </a: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65679" y="2462895"/>
            <a:ext cx="871296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C00000"/>
                </a:solidFill>
                <a:latin typeface="Tahoma" pitchFamily="34" charset="0"/>
                <a:cs typeface="Times New Roman" pitchFamily="18" charset="0"/>
              </a:rPr>
              <a:t>Уполномоченные банки, представленные в Тульском регионе:</a:t>
            </a:r>
            <a:endParaRPr lang="ru-RU" altLang="ru-RU" sz="2000" b="1" dirty="0">
              <a:solidFill>
                <a:srgbClr val="C00000"/>
              </a:solidFill>
              <a:latin typeface="Tahom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www.gestion.ru/images/logo_partners/promsv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" y="2827411"/>
            <a:ext cx="2069773" cy="6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zayavka-na-credit.online/wp-content/uploads/2017/02/Logo-alfa-ban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6" y="3655729"/>
            <a:ext cx="95050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www.rmfpp.ru/upload/iblock/5b0/5b098521c3a1af13fc92c0080b5785a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191" y="2801449"/>
            <a:ext cx="2076450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clearway.ru/media/clients/preview_pic/Raiffaizenbank_logo_final_smal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843822"/>
            <a:ext cx="1530626" cy="108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rusmarket.ir/images/files/rosbank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30142"/>
            <a:ext cx="1428750" cy="35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www.permglavsnab.ru/upload/medialibrary/56f/56fa49dfa934539591e411476da270e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799" y="3896351"/>
            <a:ext cx="1520464" cy="101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s://avatars.mds.yandex.net/get-zen_doc/1221883/pub_5c175c1db42df700ae529648_5c175e5287a2a000aaff6173/scale_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470" y="3500652"/>
            <a:ext cx="1979718" cy="5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files2.geometria.ru/pics/original/068/421/6842180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974" y="4129319"/>
            <a:ext cx="2086943" cy="26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stavropolye.tv/uploads/post/201810/6443cb35505bb985a5bf3e8cdadf271e-o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957" y="3527921"/>
            <a:ext cx="1157824" cy="73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expert.nsoft24.ru/UserFiles/images/partners/gaz-logo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984" y="4047165"/>
            <a:ext cx="2600325" cy="51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www.aprelevka.info/media/catalog/product/cache/1/image/9df78eab33525d08d6e5fb8d27136e95/v/o/vozrozhdenie-base_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597" y="2475457"/>
            <a:ext cx="1810668" cy="181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69979" y="2281436"/>
            <a:ext cx="85504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93433"/>
      </p:ext>
    </p:extLst>
  </p:cSld>
  <p:clrMapOvr>
    <a:masterClrMapping/>
  </p:clrMapOvr>
  <p:transition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339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Схема взаимодействия в рамках программы льготного кредитования субъектов МСП: </a:t>
            </a:r>
            <a:r>
              <a:rPr lang="ru-RU" sz="1800" b="1" dirty="0" smtClean="0">
                <a:solidFill>
                  <a:srgbClr val="C00000"/>
                </a:solidFill>
              </a:rPr>
              <a:t>ПРЕДОСТАВЛЕНИЕ СУБСИДИИ БАНКАМ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41276"/>
            <a:ext cx="8280920" cy="487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172992"/>
      </p:ext>
    </p:extLst>
  </p:cSld>
  <p:clrMapOvr>
    <a:masterClrMapping/>
  </p:clrMapOvr>
  <p:transition>
    <p:wheel spokes="2"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8766</TotalTime>
  <Words>853</Words>
  <Application>Microsoft Office PowerPoint</Application>
  <PresentationFormat>Экран (16:10)</PresentationFormat>
  <Paragraphs>90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8_Главная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Каштанов Денис Александрович</cp:lastModifiedBy>
  <cp:revision>1173</cp:revision>
  <cp:lastPrinted>2019-05-08T07:25:50Z</cp:lastPrinted>
  <dcterms:created xsi:type="dcterms:W3CDTF">2009-07-23T07:59:05Z</dcterms:created>
  <dcterms:modified xsi:type="dcterms:W3CDTF">2019-06-11T12:09:35Z</dcterms:modified>
</cp:coreProperties>
</file>